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48" r:id="rId1"/>
    <p:sldMasterId id="2147483673" r:id="rId2"/>
  </p:sldMasterIdLst>
  <p:notesMasterIdLst>
    <p:notesMasterId r:id="rId42"/>
  </p:notesMasterIdLst>
  <p:handoutMasterIdLst>
    <p:handoutMasterId r:id="rId43"/>
  </p:handoutMasterIdLst>
  <p:sldIdLst>
    <p:sldId id="269" r:id="rId3"/>
    <p:sldId id="288" r:id="rId4"/>
    <p:sldId id="289" r:id="rId5"/>
    <p:sldId id="290" r:id="rId6"/>
    <p:sldId id="291" r:id="rId7"/>
    <p:sldId id="292" r:id="rId8"/>
    <p:sldId id="293" r:id="rId9"/>
    <p:sldId id="294" r:id="rId10"/>
    <p:sldId id="299" r:id="rId11"/>
    <p:sldId id="303" r:id="rId12"/>
    <p:sldId id="304" r:id="rId13"/>
    <p:sldId id="305" r:id="rId14"/>
    <p:sldId id="310" r:id="rId15"/>
    <p:sldId id="309" r:id="rId16"/>
    <p:sldId id="274" r:id="rId17"/>
    <p:sldId id="276" r:id="rId18"/>
    <p:sldId id="275" r:id="rId19"/>
    <p:sldId id="278" r:id="rId20"/>
    <p:sldId id="279" r:id="rId21"/>
    <p:sldId id="277" r:id="rId22"/>
    <p:sldId id="280" r:id="rId23"/>
    <p:sldId id="281" r:id="rId24"/>
    <p:sldId id="282" r:id="rId25"/>
    <p:sldId id="283" r:id="rId26"/>
    <p:sldId id="306" r:id="rId27"/>
    <p:sldId id="311" r:id="rId28"/>
    <p:sldId id="312" r:id="rId29"/>
    <p:sldId id="313" r:id="rId30"/>
    <p:sldId id="314" r:id="rId31"/>
    <p:sldId id="315" r:id="rId32"/>
    <p:sldId id="333" r:id="rId33"/>
    <p:sldId id="334" r:id="rId34"/>
    <p:sldId id="338" r:id="rId35"/>
    <p:sldId id="337" r:id="rId36"/>
    <p:sldId id="339" r:id="rId37"/>
    <p:sldId id="317" r:id="rId38"/>
    <p:sldId id="318" r:id="rId39"/>
    <p:sldId id="319" r:id="rId40"/>
    <p:sldId id="341" r:id="rId41"/>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
      <p:font typeface="Rockwell" panose="02060603020205020403" pitchFamily="18" charset="0"/>
      <p:regular r:id="rId51"/>
      <p:bold r:id="rId52"/>
      <p:italic r:id="rId53"/>
      <p:boldItalic r:id="rId54"/>
    </p:embeddedFont>
    <p:embeddedFont>
      <p:font typeface="Segoe UI" panose="020B0502040204020203" pitchFamily="34" charset="0"/>
      <p:regular r:id="rId55"/>
      <p:bold r:id="rId56"/>
      <p:italic r:id="rId57"/>
      <p:boldItalic r:id="rId58"/>
    </p:embeddedFont>
    <p:embeddedFont>
      <p:font typeface="Segoe UI Light" panose="020B0502040204020203" pitchFamily="34" charset="0"/>
      <p:regular r:id="rId59"/>
      <p:italic r:id="rId60"/>
    </p:embeddedFont>
    <p:embeddedFont>
      <p:font typeface="Segoe UI Semibold" panose="020B0702040204020203" pitchFamily="34" charset="0"/>
      <p:bold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31B442-EFAB-4108-BB1E-9368202BD6BF}">
          <p14:sldIdLst>
            <p14:sldId id="269"/>
            <p14:sldId id="288"/>
          </p14:sldIdLst>
        </p14:section>
        <p14:section name="Giới thiệu chung" id="{BF075F92-9689-42A6-A0F9-B73B1C814AD3}">
          <p14:sldIdLst>
            <p14:sldId id="289"/>
            <p14:sldId id="290"/>
            <p14:sldId id="291"/>
            <p14:sldId id="292"/>
            <p14:sldId id="293"/>
            <p14:sldId id="294"/>
          </p14:sldIdLst>
        </p14:section>
        <p14:section name="Văn hóa đại chúng" id="{2650C013-CFF3-4B98-9A27-0BF3B5BB198E}">
          <p14:sldIdLst>
            <p14:sldId id="299"/>
            <p14:sldId id="303"/>
            <p14:sldId id="304"/>
            <p14:sldId id="305"/>
            <p14:sldId id="310"/>
            <p14:sldId id="309"/>
          </p14:sldIdLst>
        </p14:section>
        <p14:section name="Cơ chế" id="{D981CFAE-39BF-443F-8BE7-22F63983D185}">
          <p14:sldIdLst>
            <p14:sldId id="274"/>
            <p14:sldId id="276"/>
            <p14:sldId id="275"/>
            <p14:sldId id="278"/>
            <p14:sldId id="279"/>
            <p14:sldId id="277"/>
            <p14:sldId id="280"/>
            <p14:sldId id="281"/>
            <p14:sldId id="282"/>
            <p14:sldId id="283"/>
          </p14:sldIdLst>
        </p14:section>
        <p14:section name="Quá trình giải mã" id="{79ACD543-4AB2-46CA-9280-3B71BE38DDB8}">
          <p14:sldIdLst>
            <p14:sldId id="306"/>
            <p14:sldId id="311"/>
            <p14:sldId id="312"/>
            <p14:sldId id="313"/>
            <p14:sldId id="314"/>
            <p14:sldId id="315"/>
            <p14:sldId id="333"/>
            <p14:sldId id="334"/>
            <p14:sldId id="338"/>
            <p14:sldId id="337"/>
            <p14:sldId id="339"/>
          </p14:sldIdLst>
        </p14:section>
        <p14:section name="Phụ lục" id="{BE84EEA8-849C-4EE5-8A23-F89D74A2C0A9}">
          <p14:sldIdLst>
            <p14:sldId id="317"/>
            <p14:sldId id="318"/>
            <p14:sldId id="319"/>
            <p14:sldId id="3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942"/>
    <a:srgbClr val="B42237"/>
    <a:srgbClr val="5E1718"/>
    <a:srgbClr val="004D8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0896" autoAdjust="0"/>
  </p:normalViewPr>
  <p:slideViewPr>
    <p:cSldViewPr snapToGrid="0">
      <p:cViewPr varScale="1">
        <p:scale>
          <a:sx n="55" d="100"/>
          <a:sy n="55" d="100"/>
        </p:scale>
        <p:origin x="1344" y="72"/>
      </p:cViewPr>
      <p:guideLst/>
    </p:cSldViewPr>
  </p:slideViewPr>
  <p:outlineViewPr>
    <p:cViewPr>
      <p:scale>
        <a:sx n="33" d="100"/>
        <a:sy n="33" d="100"/>
      </p:scale>
      <p:origin x="0" y="-1363"/>
    </p:cViewPr>
  </p:outlineViewPr>
  <p:notesTextViewPr>
    <p:cViewPr>
      <p:scale>
        <a:sx n="3" d="2"/>
        <a:sy n="3" d="2"/>
      </p:scale>
      <p:origin x="0" y="0"/>
    </p:cViewPr>
  </p:notesTextViewPr>
  <p:sorterViewPr>
    <p:cViewPr>
      <p:scale>
        <a:sx n="100" d="100"/>
        <a:sy n="100" d="100"/>
      </p:scale>
      <p:origin x="0" y="-3341"/>
    </p:cViewPr>
  </p:sorterViewPr>
  <p:notesViewPr>
    <p:cSldViewPr snapToGrid="0">
      <p:cViewPr varScale="1">
        <p:scale>
          <a:sx n="61" d="100"/>
          <a:sy n="61" d="100"/>
        </p:scale>
        <p:origin x="2405"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2018/12/03</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ZA" smtClean="0"/>
              <a:t>2018/12/03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ZA" smtClean="0"/>
              <a:t>‹#›</a:t>
            </a:fld>
            <a:endParaRPr lang="en-Z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vi.wikipedia.org/wiki/H%E1%BA%A3i_qu%C3%A2n_%C4%90%E1%BB%A9c_Qu%E1%BB%91c_x%C3%A3" TargetMode="External"/><Relationship Id="rId3" Type="http://schemas.openxmlformats.org/officeDocument/2006/relationships/hyperlink" Target="https://vi.wikipedia.org/wiki/%C4%90%E1%BB%A9c" TargetMode="External"/><Relationship Id="rId7" Type="http://schemas.openxmlformats.org/officeDocument/2006/relationships/hyperlink" Target="https://vi.wikipedia.org/wiki/192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i.wikipedia.org/wiki/M%C3%A1y_Enigma#cite_note-1" TargetMode="External"/><Relationship Id="rId5" Type="http://schemas.openxmlformats.org/officeDocument/2006/relationships/hyperlink" Target="https://vi.wikipedia.org/wiki/Chi%E1%BA%BFn_tranh_th%E1%BA%BF_gi%E1%BB%9Bi_th%E1%BB%A9_nh%E1%BA%A5t" TargetMode="External"/><Relationship Id="rId4" Type="http://schemas.openxmlformats.org/officeDocument/2006/relationships/hyperlink" Target="https://vi.wikipedia.org/w/index.php?title=Arthur_Scherbius&amp;action=edit&amp;redlink=1"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ZA" smtClean="0"/>
              <a:t>1</a:t>
            </a:fld>
            <a:endParaRPr lang="en-Z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Tiểu thuyết Enima  (1995) của Robert Harris được đặt trong bối cảnh Thế chiến thứ Hai khi các nhà mật mã học đang tìm cách dịch mật mã Enigma</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Enigma</a:t>
            </a:r>
          </a:p>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10</a:t>
            </a:fld>
            <a:endParaRPr lang="en-Z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a:t>Tiểu thuyết Cryptonomicon (1999) của Neal Stephenson chủ yếu mô tả Enigma và các nỗ lực để giải mã chiếc máy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11</a:t>
            </a:fld>
            <a:endParaRPr lang="en-Z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12</a:t>
            </a:fld>
            <a:endParaRPr lang="en-Z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Bởi Jacobi</a:t>
            </a:r>
          </a:p>
        </p:txBody>
      </p:sp>
      <p:sp>
        <p:nvSpPr>
          <p:cNvPr id="4" name="Slide Number Placeholder 3"/>
          <p:cNvSpPr>
            <a:spLocks noGrp="1"/>
          </p:cNvSpPr>
          <p:nvPr>
            <p:ph type="sldNum" sz="quarter" idx="5"/>
          </p:nvPr>
        </p:nvSpPr>
        <p:spPr/>
        <p:txBody>
          <a:bodyPr/>
          <a:lstStyle/>
          <a:p>
            <a:fld id="{B8649DAF-093F-4482-AA38-346E9A2DEE94}" type="slidenum">
              <a:rPr lang="en-ZA" smtClean="0"/>
              <a:t>13</a:t>
            </a:fld>
            <a:endParaRPr lang="en-Z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Morten Tyldum </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14</a:t>
            </a:fld>
            <a:endParaRPr lang="en-Z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200" b="1" i="0" kern="1200" dirty="0" err="1">
                <a:solidFill>
                  <a:schemeClr val="tx1"/>
                </a:solidFill>
                <a:effectLst/>
                <a:latin typeface="Times New Roman" pitchFamily="18" charset="0"/>
                <a:ea typeface="+mn-ea"/>
                <a:cs typeface="Times New Roman" pitchFamily="18" charset="0"/>
              </a:rPr>
              <a:t>Máy</a:t>
            </a:r>
            <a:r>
              <a:rPr lang="vi-VN" sz="1200" b="1" i="0" kern="1200" dirty="0">
                <a:solidFill>
                  <a:schemeClr val="tx1"/>
                </a:solidFill>
                <a:effectLst/>
                <a:latin typeface="Times New Roman" pitchFamily="18" charset="0"/>
                <a:ea typeface="+mn-ea"/>
                <a:cs typeface="Times New Roman" pitchFamily="18" charset="0"/>
              </a:rPr>
              <a:t> </a:t>
            </a:r>
            <a:r>
              <a:rPr lang="vi-VN" sz="1200" b="1" i="0" kern="1200" dirty="0" err="1">
                <a:solidFill>
                  <a:schemeClr val="tx1"/>
                </a:solidFill>
                <a:effectLst/>
                <a:latin typeface="Times New Roman" pitchFamily="18" charset="0"/>
                <a:ea typeface="+mn-ea"/>
                <a:cs typeface="Times New Roman" pitchFamily="18" charset="0"/>
              </a:rPr>
              <a:t>Enigma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là</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một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loại</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có</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hệ</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thống</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đĩa</a:t>
            </a:r>
            <a:r>
              <a:rPr lang="vi-VN" sz="1200" b="0" i="0" kern="1200" dirty="0">
                <a:solidFill>
                  <a:schemeClr val="tx1"/>
                </a:solidFill>
                <a:effectLst/>
                <a:latin typeface="Times New Roman" pitchFamily="18" charset="0"/>
                <a:ea typeface="+mn-ea"/>
                <a:cs typeface="Times New Roman" pitchFamily="18" charset="0"/>
              </a:rPr>
              <a:t> quay </a:t>
            </a:r>
            <a:r>
              <a:rPr lang="vi-VN" sz="1200" b="0" i="0" kern="1200" dirty="0" err="1">
                <a:solidFill>
                  <a:schemeClr val="tx1"/>
                </a:solidFill>
                <a:effectLst/>
                <a:latin typeface="Times New Roman" pitchFamily="18" charset="0"/>
                <a:ea typeface="+mn-ea"/>
                <a:cs typeface="Times New Roman" pitchFamily="18" charset="0"/>
              </a:rPr>
              <a:t>dùng</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để</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tạo</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mật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mã</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và</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giải</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mã</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các</a:t>
            </a:r>
            <a:r>
              <a:rPr lang="vi-VN" sz="1200" b="0" i="0" kern="1200" dirty="0">
                <a:solidFill>
                  <a:schemeClr val="tx1"/>
                </a:solidFill>
                <a:effectLst/>
                <a:latin typeface="Times New Roman" pitchFamily="18" charset="0"/>
                <a:ea typeface="+mn-ea"/>
                <a:cs typeface="Times New Roman" pitchFamily="18" charset="0"/>
              </a:rPr>
              <a:t> thông tin cơ </a:t>
            </a:r>
            <a:r>
              <a:rPr lang="vi-VN" sz="1200" b="0" i="0" kern="1200" dirty="0" err="1">
                <a:solidFill>
                  <a:schemeClr val="tx1"/>
                </a:solidFill>
                <a:effectLst/>
                <a:latin typeface="Times New Roman" pitchFamily="18" charset="0"/>
                <a:ea typeface="+mn-ea"/>
                <a:cs typeface="Times New Roman" pitchFamily="18" charset="0"/>
              </a:rPr>
              <a:t>mật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Enigma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đầu</a:t>
            </a:r>
            <a:r>
              <a:rPr lang="vi-VN" sz="1200" b="0" i="0" kern="1200" dirty="0">
                <a:solidFill>
                  <a:schemeClr val="tx1"/>
                </a:solidFill>
                <a:effectLst/>
                <a:latin typeface="Times New Roman" pitchFamily="18" charset="0"/>
                <a:ea typeface="+mn-ea"/>
                <a:cs typeface="Times New Roman" pitchFamily="18" charset="0"/>
              </a:rPr>
              <a:t> tiên do </a:t>
            </a:r>
            <a:r>
              <a:rPr lang="vi-VN" sz="1200" b="0" i="0" kern="1200" dirty="0" err="1">
                <a:solidFill>
                  <a:schemeClr val="tx1"/>
                </a:solidFill>
                <a:effectLst/>
                <a:latin typeface="Times New Roman" pitchFamily="18" charset="0"/>
                <a:ea typeface="+mn-ea"/>
                <a:cs typeface="Times New Roman" pitchFamily="18" charset="0"/>
              </a:rPr>
              <a:t>kỹ</a:t>
            </a:r>
            <a:r>
              <a:rPr lang="vi-VN" sz="1200" b="0" i="0" kern="1200" dirty="0">
                <a:solidFill>
                  <a:schemeClr val="tx1"/>
                </a:solidFill>
                <a:effectLst/>
                <a:latin typeface="Times New Roman" pitchFamily="18" charset="0"/>
                <a:ea typeface="+mn-ea"/>
                <a:cs typeface="Times New Roman" pitchFamily="18" charset="0"/>
              </a:rPr>
              <a:t> sư </a:t>
            </a:r>
            <a:r>
              <a:rPr lang="vi-VN" sz="1200" b="0" i="0" u="none" strike="noStrike" kern="1200" dirty="0">
                <a:solidFill>
                  <a:schemeClr val="tx1"/>
                </a:solidFill>
                <a:effectLst/>
                <a:latin typeface="Times New Roman" pitchFamily="18" charset="0"/>
                <a:ea typeface="+mn-ea"/>
                <a:cs typeface="Times New Roman" pitchFamily="18" charset="0"/>
                <a:hlinkClick r:id="rId3" tooltip="Đức"/>
              </a:rPr>
              <a:t>Đức</a:t>
            </a:r>
            <a:r>
              <a:rPr lang="vi-VN" sz="1200" b="0" i="0" kern="1200" dirty="0">
                <a:solidFill>
                  <a:schemeClr val="tx1"/>
                </a:solidFill>
                <a:effectLst/>
                <a:latin typeface="Times New Roman" pitchFamily="18" charset="0"/>
                <a:ea typeface="+mn-ea"/>
                <a:cs typeface="Times New Roman" pitchFamily="18" charset="0"/>
              </a:rPr>
              <a:t> </a:t>
            </a:r>
            <a:r>
              <a:rPr lang="vi-VN" sz="1200" b="0" i="0" u="none" strike="noStrike" kern="1200" dirty="0" err="1">
                <a:solidFill>
                  <a:schemeClr val="tx1"/>
                </a:solidFill>
                <a:effectLst/>
                <a:latin typeface="Times New Roman" pitchFamily="18" charset="0"/>
                <a:ea typeface="+mn-ea"/>
                <a:cs typeface="Times New Roman" pitchFamily="18" charset="0"/>
                <a:hlinkClick r:id="rId4" tooltip="Arthur Scherbius (trang chưa được viết)"/>
              </a:rPr>
              <a:t>Arthur</a:t>
            </a:r>
            <a:r>
              <a:rPr lang="vi-VN" sz="1200" b="0" i="0" u="none" strike="noStrike" kern="1200" dirty="0">
                <a:solidFill>
                  <a:schemeClr val="tx1"/>
                </a:solidFill>
                <a:effectLst/>
                <a:latin typeface="Times New Roman" pitchFamily="18" charset="0"/>
                <a:ea typeface="+mn-ea"/>
                <a:cs typeface="Times New Roman" pitchFamily="18" charset="0"/>
                <a:hlinkClick r:id="rId4" tooltip="Arthur Scherbius (trang chưa được viết)"/>
              </a:rPr>
              <a:t> </a:t>
            </a:r>
            <a:r>
              <a:rPr lang="vi-VN" sz="1200" b="0" i="0" u="none" strike="noStrike" kern="1200" dirty="0" err="1">
                <a:solidFill>
                  <a:schemeClr val="tx1"/>
                </a:solidFill>
                <a:effectLst/>
                <a:latin typeface="Times New Roman" pitchFamily="18" charset="0"/>
                <a:ea typeface="+mn-ea"/>
                <a:cs typeface="Times New Roman" pitchFamily="18" charset="0"/>
                <a:hlinkClick r:id="rId4" tooltip="Arthur Scherbius (trang chưa được viết)"/>
              </a:rPr>
              <a:t>Scherbius</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phát</a:t>
            </a:r>
            <a:r>
              <a:rPr lang="vi-VN" sz="1200" b="0" i="0" kern="1200" dirty="0">
                <a:solidFill>
                  <a:schemeClr val="tx1"/>
                </a:solidFill>
                <a:effectLst/>
                <a:latin typeface="Times New Roman" pitchFamily="18" charset="0"/>
                <a:ea typeface="+mn-ea"/>
                <a:cs typeface="Times New Roman" pitchFamily="18" charset="0"/>
              </a:rPr>
              <a:t> minh </a:t>
            </a:r>
            <a:r>
              <a:rPr lang="vi-VN" sz="1200" b="0" i="0" kern="1200" dirty="0" err="1">
                <a:solidFill>
                  <a:schemeClr val="tx1"/>
                </a:solidFill>
                <a:effectLst/>
                <a:latin typeface="Times New Roman" pitchFamily="18" charset="0"/>
                <a:ea typeface="+mn-ea"/>
                <a:cs typeface="Times New Roman" pitchFamily="18" charset="0"/>
              </a:rPr>
              <a:t>vào</a:t>
            </a:r>
            <a:r>
              <a:rPr lang="vi-VN" sz="1200" b="0" i="0" kern="1200" dirty="0">
                <a:solidFill>
                  <a:schemeClr val="tx1"/>
                </a:solidFill>
                <a:effectLst/>
                <a:latin typeface="Times New Roman" pitchFamily="18" charset="0"/>
                <a:ea typeface="+mn-ea"/>
                <a:cs typeface="Times New Roman" pitchFamily="18" charset="0"/>
              </a:rPr>
              <a:t> giai </a:t>
            </a:r>
            <a:r>
              <a:rPr lang="vi-VN" sz="1200" b="0" i="0" kern="1200" dirty="0" err="1">
                <a:solidFill>
                  <a:schemeClr val="tx1"/>
                </a:solidFill>
                <a:effectLst/>
                <a:latin typeface="Times New Roman" pitchFamily="18" charset="0"/>
                <a:ea typeface="+mn-ea"/>
                <a:cs typeface="Times New Roman" pitchFamily="18" charset="0"/>
              </a:rPr>
              <a:t>đoạn</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cuối</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của</a:t>
            </a:r>
            <a:r>
              <a:rPr lang="vi-VN" sz="1200" b="0" i="0" kern="1200" dirty="0">
                <a:solidFill>
                  <a:schemeClr val="tx1"/>
                </a:solidFill>
                <a:effectLst/>
                <a:latin typeface="Times New Roman" pitchFamily="18" charset="0"/>
                <a:ea typeface="+mn-ea"/>
                <a:cs typeface="Times New Roman" pitchFamily="18" charset="0"/>
              </a:rPr>
              <a:t> </a:t>
            </a:r>
            <a:r>
              <a:rPr lang="vi-VN" sz="1200" b="0" i="0" u="none" strike="noStrike" kern="1200" dirty="0" err="1">
                <a:solidFill>
                  <a:schemeClr val="tx1"/>
                </a:solidFill>
                <a:effectLst/>
                <a:latin typeface="Times New Roman" pitchFamily="18" charset="0"/>
                <a:ea typeface="+mn-ea"/>
                <a:cs typeface="Times New Roman" pitchFamily="18" charset="0"/>
                <a:hlinkClick r:id="rId5" tooltip="Chiến tranh thế giới thứ nhất"/>
              </a:rPr>
              <a:t>Chiến</a:t>
            </a:r>
            <a:r>
              <a:rPr lang="vi-VN" sz="1200" b="0" i="0" u="none" strike="noStrike" kern="1200" dirty="0">
                <a:solidFill>
                  <a:schemeClr val="tx1"/>
                </a:solidFill>
                <a:effectLst/>
                <a:latin typeface="Times New Roman" pitchFamily="18" charset="0"/>
                <a:ea typeface="+mn-ea"/>
                <a:cs typeface="Times New Roman" pitchFamily="18" charset="0"/>
                <a:hlinkClick r:id="rId5" tooltip="Chiến tranh thế giới thứ nhất"/>
              </a:rPr>
              <a:t> tranh </a:t>
            </a:r>
            <a:r>
              <a:rPr lang="vi-VN" sz="1200" b="0" i="0" u="none" strike="noStrike" kern="1200" dirty="0" err="1">
                <a:solidFill>
                  <a:schemeClr val="tx1"/>
                </a:solidFill>
                <a:effectLst/>
                <a:latin typeface="Times New Roman" pitchFamily="18" charset="0"/>
                <a:ea typeface="+mn-ea"/>
                <a:cs typeface="Times New Roman" pitchFamily="18" charset="0"/>
                <a:hlinkClick r:id="rId5" tooltip="Chiến tranh thế giới thứ nhất"/>
              </a:rPr>
              <a:t>thế</a:t>
            </a:r>
            <a:r>
              <a:rPr lang="vi-VN" sz="1200" b="0" i="0" u="none" strike="noStrike" kern="1200" dirty="0">
                <a:solidFill>
                  <a:schemeClr val="tx1"/>
                </a:solidFill>
                <a:effectLst/>
                <a:latin typeface="Times New Roman" pitchFamily="18" charset="0"/>
                <a:ea typeface="+mn-ea"/>
                <a:cs typeface="Times New Roman" pitchFamily="18" charset="0"/>
                <a:hlinkClick r:id="rId5" tooltip="Chiến tranh thế giới thứ nhất"/>
              </a:rPr>
              <a:t> </a:t>
            </a:r>
            <a:r>
              <a:rPr lang="vi-VN" sz="1200" b="0" i="0" u="none" strike="noStrike" kern="1200" dirty="0" err="1">
                <a:solidFill>
                  <a:schemeClr val="tx1"/>
                </a:solidFill>
                <a:effectLst/>
                <a:latin typeface="Times New Roman" pitchFamily="18" charset="0"/>
                <a:ea typeface="+mn-ea"/>
                <a:cs typeface="Times New Roman" pitchFamily="18" charset="0"/>
                <a:hlinkClick r:id="rId5" tooltip="Chiến tranh thế giới thứ nhất"/>
              </a:rPr>
              <a:t>giới</a:t>
            </a:r>
            <a:r>
              <a:rPr lang="vi-VN" sz="1200" b="0" i="0" u="none" strike="noStrike" kern="1200" dirty="0">
                <a:solidFill>
                  <a:schemeClr val="tx1"/>
                </a:solidFill>
                <a:effectLst/>
                <a:latin typeface="Times New Roman" pitchFamily="18" charset="0"/>
                <a:ea typeface="+mn-ea"/>
                <a:cs typeface="Times New Roman" pitchFamily="18" charset="0"/>
                <a:hlinkClick r:id="rId5" tooltip="Chiến tranh thế giới thứ nhất"/>
              </a:rPr>
              <a:t> </a:t>
            </a:r>
            <a:r>
              <a:rPr lang="vi-VN" sz="1200" b="0" i="0" u="none" strike="noStrike" kern="1200" dirty="0" err="1">
                <a:solidFill>
                  <a:schemeClr val="tx1"/>
                </a:solidFill>
                <a:effectLst/>
                <a:latin typeface="Times New Roman" pitchFamily="18" charset="0"/>
                <a:ea typeface="+mn-ea"/>
                <a:cs typeface="Times New Roman" pitchFamily="18" charset="0"/>
                <a:hlinkClick r:id="rId5" tooltip="Chiến tranh thế giới thứ nhất"/>
              </a:rPr>
              <a:t>thứ</a:t>
            </a:r>
            <a:r>
              <a:rPr lang="vi-VN" sz="1200" b="0" i="0" u="none" strike="noStrike" kern="1200" dirty="0">
                <a:solidFill>
                  <a:schemeClr val="tx1"/>
                </a:solidFill>
                <a:effectLst/>
                <a:latin typeface="Times New Roman" pitchFamily="18" charset="0"/>
                <a:ea typeface="+mn-ea"/>
                <a:cs typeface="Times New Roman" pitchFamily="18" charset="0"/>
                <a:hlinkClick r:id="rId5" tooltip="Chiến tranh thế giới thứ nhất"/>
              </a:rPr>
              <a:t> </a:t>
            </a:r>
            <a:r>
              <a:rPr lang="vi-VN" sz="1200" b="0" i="0" u="none" strike="noStrike" kern="1200" dirty="0" err="1">
                <a:solidFill>
                  <a:schemeClr val="tx1"/>
                </a:solidFill>
                <a:effectLst/>
                <a:latin typeface="Times New Roman" pitchFamily="18" charset="0"/>
                <a:ea typeface="+mn-ea"/>
                <a:cs typeface="Times New Roman" pitchFamily="18" charset="0"/>
                <a:hlinkClick r:id="rId5" tooltip="Chiến tranh thế giới thứ nhất"/>
              </a:rPr>
              <a:t>nhất</a:t>
            </a:r>
            <a:r>
              <a:rPr lang="vi-VN" sz="1200" b="0" i="0" kern="1200" dirty="0">
                <a:solidFill>
                  <a:schemeClr val="tx1"/>
                </a:solidFill>
                <a:effectLst/>
                <a:latin typeface="Times New Roman" pitchFamily="18" charset="0"/>
                <a:ea typeface="+mn-ea"/>
                <a:cs typeface="Times New Roman" pitchFamily="18" charset="0"/>
              </a:rPr>
              <a:t> </a:t>
            </a:r>
            <a:r>
              <a:rPr lang="vi-VN" sz="1200" b="0" i="0" u="none" strike="noStrike" kern="1200" baseline="30000" dirty="0">
                <a:solidFill>
                  <a:schemeClr val="tx1"/>
                </a:solidFill>
                <a:effectLst/>
                <a:latin typeface="Times New Roman" pitchFamily="18" charset="0"/>
                <a:ea typeface="+mn-ea"/>
                <a:cs typeface="Times New Roman" pitchFamily="18" charset="0"/>
                <a:hlinkClick r:id="rId6"/>
              </a:rPr>
              <a:t>[1]</a:t>
            </a:r>
            <a:r>
              <a:rPr lang="vi-VN" sz="1200" b="0" i="0" kern="1200" dirty="0">
                <a:solidFill>
                  <a:schemeClr val="tx1"/>
                </a:solidFill>
                <a:effectLst/>
                <a:latin typeface="Times New Roman" pitchFamily="18" charset="0"/>
                <a:ea typeface="+mn-ea"/>
                <a:cs typeface="Times New Roman" pitchFamily="18" charset="0"/>
              </a:rPr>
              <a:t>. Trong </a:t>
            </a:r>
            <a:r>
              <a:rPr lang="vi-VN" sz="1200" b="0" i="0" kern="1200" dirty="0" err="1">
                <a:solidFill>
                  <a:schemeClr val="tx1"/>
                </a:solidFill>
                <a:effectLst/>
                <a:latin typeface="Times New Roman" pitchFamily="18" charset="0"/>
                <a:ea typeface="+mn-ea"/>
                <a:cs typeface="Times New Roman" pitchFamily="18" charset="0"/>
              </a:rPr>
              <a:t>thập</a:t>
            </a:r>
            <a:r>
              <a:rPr lang="vi-VN" sz="1200" b="0" i="0" kern="1200" dirty="0">
                <a:solidFill>
                  <a:schemeClr val="tx1"/>
                </a:solidFill>
                <a:effectLst/>
                <a:latin typeface="Times New Roman" pitchFamily="18" charset="0"/>
                <a:ea typeface="+mn-ea"/>
                <a:cs typeface="Times New Roman" pitchFamily="18" charset="0"/>
              </a:rPr>
              <a:t> niên </a:t>
            </a:r>
            <a:r>
              <a:rPr lang="vi-VN" sz="1200" b="0" i="0" u="none" strike="noStrike" kern="1200" dirty="0">
                <a:solidFill>
                  <a:schemeClr val="tx1"/>
                </a:solidFill>
                <a:effectLst/>
                <a:latin typeface="Times New Roman" pitchFamily="18" charset="0"/>
                <a:ea typeface="+mn-ea"/>
                <a:cs typeface="Times New Roman" pitchFamily="18" charset="0"/>
                <a:hlinkClick r:id="rId7" tooltip="1920"/>
              </a:rPr>
              <a:t>1920</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mã</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Enigma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được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thiết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kế</a:t>
            </a:r>
            <a:r>
              <a:rPr lang="vi-VN" sz="1200" b="0" i="0" kern="1200" dirty="0">
                <a:solidFill>
                  <a:schemeClr val="tx1"/>
                </a:solidFill>
                <a:effectLst/>
                <a:latin typeface="Times New Roman" pitchFamily="18" charset="0"/>
                <a:ea typeface="+mn-ea"/>
                <a:cs typeface="Times New Roman" pitchFamily="18" charset="0"/>
              </a:rPr>
              <a:t> cho </a:t>
            </a:r>
            <a:r>
              <a:rPr lang="vi-VN" sz="1200" b="0" i="0" kern="1200" dirty="0" err="1">
                <a:solidFill>
                  <a:schemeClr val="tx1"/>
                </a:solidFill>
                <a:effectLst/>
                <a:latin typeface="Times New Roman" pitchFamily="18" charset="0"/>
                <a:ea typeface="+mn-ea"/>
                <a:cs typeface="Times New Roman" pitchFamily="18" charset="0"/>
              </a:rPr>
              <a:t>mục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đích</a:t>
            </a:r>
            <a:r>
              <a:rPr lang="vi-VN" sz="1200" b="0" i="0" kern="1200" dirty="0">
                <a:solidFill>
                  <a:schemeClr val="tx1"/>
                </a:solidFill>
                <a:effectLst/>
                <a:latin typeface="Times New Roman" pitchFamily="18" charset="0"/>
                <a:ea typeface="+mn-ea"/>
                <a:cs typeface="Times New Roman" pitchFamily="18" charset="0"/>
              </a:rPr>
              <a:t> dân </a:t>
            </a:r>
            <a:r>
              <a:rPr lang="vi-VN" sz="1200" b="0" i="0" kern="1200" dirty="0" err="1">
                <a:solidFill>
                  <a:schemeClr val="tx1"/>
                </a:solidFill>
                <a:effectLst/>
                <a:latin typeface="Times New Roman" pitchFamily="18" charset="0"/>
                <a:ea typeface="+mn-ea"/>
                <a:cs typeface="Times New Roman" pitchFamily="18" charset="0"/>
              </a:rPr>
              <a:t>sự</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và</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người</a:t>
            </a:r>
            <a:r>
              <a:rPr lang="vi-VN" sz="1200" b="0" i="0" kern="1200" dirty="0">
                <a:solidFill>
                  <a:schemeClr val="tx1"/>
                </a:solidFill>
                <a:effectLst/>
                <a:latin typeface="Times New Roman" pitchFamily="18" charset="0"/>
                <a:ea typeface="+mn-ea"/>
                <a:cs typeface="Times New Roman" pitchFamily="18" charset="0"/>
              </a:rPr>
              <a:t> ta </a:t>
            </a:r>
            <a:r>
              <a:rPr lang="vi-VN" sz="1200" b="0" i="0" kern="1200" dirty="0" err="1">
                <a:solidFill>
                  <a:schemeClr val="tx1"/>
                </a:solidFill>
                <a:effectLst/>
                <a:latin typeface="Times New Roman" pitchFamily="18" charset="0"/>
                <a:ea typeface="+mn-ea"/>
                <a:cs typeface="Times New Roman" pitchFamily="18" charset="0"/>
              </a:rPr>
              <a:t>có</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thể</a:t>
            </a:r>
            <a:r>
              <a:rPr lang="vi-VN" sz="1200" b="0" i="0" kern="1200" dirty="0">
                <a:solidFill>
                  <a:schemeClr val="tx1"/>
                </a:solidFill>
                <a:effectLst/>
                <a:latin typeface="Times New Roman" pitchFamily="18" charset="0"/>
                <a:ea typeface="+mn-ea"/>
                <a:cs typeface="Times New Roman" pitchFamily="18" charset="0"/>
              </a:rPr>
              <a:t> mua </a:t>
            </a:r>
            <a:r>
              <a:rPr lang="vi-VN" sz="1200" b="0" i="0" kern="1200" dirty="0" err="1">
                <a:solidFill>
                  <a:schemeClr val="tx1"/>
                </a:solidFill>
                <a:effectLst/>
                <a:latin typeface="Times New Roman" pitchFamily="18" charset="0"/>
                <a:ea typeface="+mn-ea"/>
                <a:cs typeface="Times New Roman" pitchFamily="18" charset="0"/>
              </a:rPr>
              <a:t>nó</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một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cách</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dễ</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dàng</a:t>
            </a:r>
            <a:r>
              <a:rPr lang="vi-VN" sz="1200" b="0" i="0" kern="1200" dirty="0">
                <a:solidFill>
                  <a:schemeClr val="tx1"/>
                </a:solidFill>
                <a:effectLst/>
                <a:latin typeface="Times New Roman" pitchFamily="18" charset="0"/>
                <a:ea typeface="+mn-ea"/>
                <a:cs typeface="Times New Roman" pitchFamily="18" charset="0"/>
              </a:rPr>
              <a:t> ở trên </a:t>
            </a:r>
            <a:r>
              <a:rPr lang="vi-VN" sz="1200" b="0" i="0" kern="1200" dirty="0" err="1">
                <a:solidFill>
                  <a:schemeClr val="tx1"/>
                </a:solidFill>
                <a:effectLst/>
                <a:latin typeface="Times New Roman" pitchFamily="18" charset="0"/>
                <a:ea typeface="+mn-ea"/>
                <a:cs typeface="Times New Roman" pitchFamily="18" charset="0"/>
              </a:rPr>
              <a:t>thị</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trường</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Enigma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được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sử</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dụng</a:t>
            </a:r>
            <a:r>
              <a:rPr lang="vi-VN" sz="1200" b="0" i="0" kern="1200" dirty="0">
                <a:solidFill>
                  <a:schemeClr val="tx1"/>
                </a:solidFill>
                <a:effectLst/>
                <a:latin typeface="Times New Roman" pitchFamily="18" charset="0"/>
                <a:ea typeface="+mn-ea"/>
                <a:cs typeface="Times New Roman" pitchFamily="18" charset="0"/>
              </a:rPr>
              <a:t> trong </a:t>
            </a:r>
            <a:r>
              <a:rPr lang="vi-VN" sz="1200" b="0" i="0" kern="1200" dirty="0" err="1">
                <a:solidFill>
                  <a:schemeClr val="tx1"/>
                </a:solidFill>
                <a:effectLst/>
                <a:latin typeface="Times New Roman" pitchFamily="18" charset="0"/>
                <a:ea typeface="+mn-ea"/>
                <a:cs typeface="Times New Roman" pitchFamily="18" charset="0"/>
              </a:rPr>
              <a:t>lĩnh</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vực</a:t>
            </a:r>
            <a:r>
              <a:rPr lang="vi-VN" sz="1200" b="0" i="0" kern="1200" dirty="0">
                <a:solidFill>
                  <a:schemeClr val="tx1"/>
                </a:solidFill>
                <a:effectLst/>
                <a:latin typeface="Times New Roman" pitchFamily="18" charset="0"/>
                <a:ea typeface="+mn-ea"/>
                <a:cs typeface="Times New Roman" pitchFamily="18" charset="0"/>
              </a:rPr>
              <a:t> thương </a:t>
            </a:r>
            <a:r>
              <a:rPr lang="vi-VN" sz="1200" b="0" i="0" kern="1200" dirty="0" err="1">
                <a:solidFill>
                  <a:schemeClr val="tx1"/>
                </a:solidFill>
                <a:effectLst/>
                <a:latin typeface="Times New Roman" pitchFamily="18" charset="0"/>
                <a:ea typeface="+mn-ea"/>
                <a:cs typeface="Times New Roman" pitchFamily="18" charset="0"/>
              </a:rPr>
              <a:t>mại</a:t>
            </a:r>
            <a:r>
              <a:rPr lang="vi-VN" sz="1200" b="0" i="0" kern="1200" dirty="0">
                <a:solidFill>
                  <a:schemeClr val="tx1"/>
                </a:solidFill>
                <a:effectLst/>
                <a:latin typeface="Times New Roman" pitchFamily="18" charset="0"/>
                <a:ea typeface="+mn-ea"/>
                <a:cs typeface="Times New Roman" pitchFamily="18" charset="0"/>
              </a:rPr>
              <a:t> nhưng sau </a:t>
            </a:r>
            <a:r>
              <a:rPr lang="vi-VN" sz="1200" b="0" i="0" kern="1200" dirty="0" err="1">
                <a:solidFill>
                  <a:schemeClr val="tx1"/>
                </a:solidFill>
                <a:effectLst/>
                <a:latin typeface="Times New Roman" pitchFamily="18" charset="0"/>
                <a:ea typeface="+mn-ea"/>
                <a:cs typeface="Times New Roman" pitchFamily="18" charset="0"/>
              </a:rPr>
              <a:t>đó</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được</a:t>
            </a:r>
            <a:r>
              <a:rPr lang="vi-VN" sz="1200" b="0" i="0" kern="1200" dirty="0">
                <a:solidFill>
                  <a:schemeClr val="tx1"/>
                </a:solidFill>
                <a:effectLst/>
                <a:latin typeface="Times New Roman" pitchFamily="18" charset="0"/>
                <a:ea typeface="+mn-ea"/>
                <a:cs typeface="Times New Roman" pitchFamily="18" charset="0"/>
              </a:rPr>
              <a:t> quân </a:t>
            </a:r>
            <a:r>
              <a:rPr lang="vi-VN" sz="1200" b="0" i="0" kern="1200" dirty="0" err="1">
                <a:solidFill>
                  <a:schemeClr val="tx1"/>
                </a:solidFill>
                <a:effectLst/>
                <a:latin typeface="Times New Roman" pitchFamily="18" charset="0"/>
                <a:ea typeface="+mn-ea"/>
                <a:cs typeface="Times New Roman" pitchFamily="18" charset="0"/>
              </a:rPr>
              <a:t>đội</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của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nhiều</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quốc</a:t>
            </a:r>
            <a:r>
              <a:rPr lang="vi-VN" sz="1200" b="0" i="0" kern="1200" dirty="0">
                <a:solidFill>
                  <a:schemeClr val="tx1"/>
                </a:solidFill>
                <a:effectLst/>
                <a:latin typeface="Times New Roman" pitchFamily="18" charset="0"/>
                <a:ea typeface="+mn-ea"/>
                <a:cs typeface="Times New Roman" pitchFamily="18" charset="0"/>
              </a:rPr>
              <a:t> gia </a:t>
            </a:r>
            <a:r>
              <a:rPr lang="vi-VN" sz="1200" b="0" i="0" kern="1200" dirty="0" err="1">
                <a:solidFill>
                  <a:schemeClr val="tx1"/>
                </a:solidFill>
                <a:effectLst/>
                <a:latin typeface="Times New Roman" pitchFamily="18" charset="0"/>
                <a:ea typeface="+mn-ea"/>
                <a:cs typeface="Times New Roman" pitchFamily="18" charset="0"/>
              </a:rPr>
              <a:t>sử</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dụng</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nhiều</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nhất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là</a:t>
            </a:r>
            <a:r>
              <a:rPr lang="vi-VN" sz="1200" b="0" i="0" kern="1200" dirty="0">
                <a:solidFill>
                  <a:schemeClr val="tx1"/>
                </a:solidFill>
                <a:effectLst/>
                <a:latin typeface="Times New Roman" pitchFamily="18" charset="0"/>
                <a:ea typeface="+mn-ea"/>
                <a:cs typeface="Times New Roman" pitchFamily="18" charset="0"/>
              </a:rPr>
              <a:t> quân </a:t>
            </a:r>
            <a:r>
              <a:rPr lang="vi-VN" sz="1200" b="0" i="0" kern="1200" dirty="0" err="1">
                <a:solidFill>
                  <a:schemeClr val="tx1"/>
                </a:solidFill>
                <a:effectLst/>
                <a:latin typeface="Times New Roman" pitchFamily="18" charset="0"/>
                <a:ea typeface="+mn-ea"/>
                <a:cs typeface="Times New Roman" pitchFamily="18" charset="0"/>
              </a:rPr>
              <a:t>đội</a:t>
            </a:r>
            <a:r>
              <a:rPr lang="en-US" sz="1200" b="0" i="0" kern="1200" dirty="0">
                <a:solidFill>
                  <a:schemeClr val="tx1"/>
                </a:solidFill>
                <a:effectLst/>
                <a:latin typeface="Times New Roman" pitchFamily="18" charset="0"/>
                <a:ea typeface="+mn-ea"/>
                <a:cs typeface="Times New Roman" pitchFamily="18" charset="0"/>
              </a:rPr>
              <a:t> Đức </a:t>
            </a:r>
            <a:r>
              <a:rPr lang="en-US" sz="1200" b="0" i="0" kern="1200" dirty="0" err="1">
                <a:solidFill>
                  <a:schemeClr val="tx1"/>
                </a:solidFill>
                <a:effectLst/>
                <a:latin typeface="Times New Roman" pitchFamily="18" charset="0"/>
                <a:ea typeface="+mn-ea"/>
                <a:cs typeface="Times New Roman" pitchFamily="18" charset="0"/>
              </a:rPr>
              <a:t>quốc</a:t>
            </a:r>
            <a:r>
              <a:rPr lang="en-US" sz="1200" b="0" i="0" kern="1200" dirty="0">
                <a:solidFill>
                  <a:schemeClr val="tx1"/>
                </a:solidFill>
                <a:effectLst/>
                <a:latin typeface="Times New Roman" pitchFamily="18" charset="0"/>
                <a:ea typeface="+mn-ea"/>
                <a:cs typeface="Times New Roman" pitchFamily="18" charset="0"/>
              </a:rPr>
              <a:t> </a:t>
            </a:r>
            <a:r>
              <a:rPr lang="en-US" sz="1200" b="0" i="0" kern="1200" dirty="0" err="1">
                <a:solidFill>
                  <a:schemeClr val="tx1"/>
                </a:solidFill>
                <a:effectLst/>
                <a:latin typeface="Times New Roman" pitchFamily="18" charset="0"/>
                <a:ea typeface="+mn-ea"/>
                <a:cs typeface="Times New Roman" pitchFamily="18" charset="0"/>
              </a:rPr>
              <a:t>xã</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trước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và</a:t>
            </a:r>
            <a:r>
              <a:rPr lang="vi-VN" sz="1200" b="0" i="0" kern="1200" dirty="0">
                <a:solidFill>
                  <a:schemeClr val="tx1"/>
                </a:solidFill>
                <a:effectLst/>
                <a:latin typeface="Times New Roman" pitchFamily="18" charset="0"/>
                <a:ea typeface="+mn-ea"/>
                <a:cs typeface="Times New Roman" pitchFamily="18" charset="0"/>
              </a:rPr>
              <a:t> trong </a:t>
            </a:r>
            <a:r>
              <a:rPr lang="en-US" sz="1200" b="0" i="0" u="none" strike="noStrike" kern="1200" dirty="0" err="1">
                <a:solidFill>
                  <a:schemeClr val="tx1"/>
                </a:solidFill>
                <a:effectLst/>
                <a:latin typeface="Times New Roman" pitchFamily="18" charset="0"/>
                <a:ea typeface="+mn-ea"/>
                <a:cs typeface="Times New Roman" pitchFamily="18" charset="0"/>
              </a:rPr>
              <a:t>Chiến</a:t>
            </a:r>
            <a:r>
              <a:rPr lang="en-US" sz="1200" b="0" i="0" u="none" strike="noStrike" kern="1200" dirty="0">
                <a:solidFill>
                  <a:schemeClr val="tx1"/>
                </a:solidFill>
                <a:effectLst/>
                <a:latin typeface="Times New Roman" pitchFamily="18" charset="0"/>
                <a:ea typeface="+mn-ea"/>
                <a:cs typeface="Times New Roman" pitchFamily="18" charset="0"/>
              </a:rPr>
              <a:t> </a:t>
            </a:r>
            <a:r>
              <a:rPr lang="en-US" sz="1200" b="0" i="0" u="none" strike="noStrike" kern="1200" dirty="0" err="1">
                <a:solidFill>
                  <a:schemeClr val="tx1"/>
                </a:solidFill>
                <a:effectLst/>
                <a:latin typeface="Times New Roman" pitchFamily="18" charset="0"/>
                <a:ea typeface="+mn-ea"/>
                <a:cs typeface="Times New Roman" pitchFamily="18" charset="0"/>
              </a:rPr>
              <a:t>tranh</a:t>
            </a:r>
            <a:r>
              <a:rPr lang="en-US" sz="1200" b="0" i="0" u="none" strike="noStrike" kern="1200" dirty="0">
                <a:solidFill>
                  <a:schemeClr val="tx1"/>
                </a:solidFill>
                <a:effectLst/>
                <a:latin typeface="Times New Roman" pitchFamily="18" charset="0"/>
                <a:ea typeface="+mn-ea"/>
                <a:cs typeface="Times New Roman" pitchFamily="18" charset="0"/>
              </a:rPr>
              <a:t> </a:t>
            </a:r>
            <a:r>
              <a:rPr lang="en-US" sz="1200" b="0" i="0" u="none" strike="noStrike" kern="1200" dirty="0" err="1">
                <a:solidFill>
                  <a:schemeClr val="tx1"/>
                </a:solidFill>
                <a:effectLst/>
                <a:latin typeface="Times New Roman" pitchFamily="18" charset="0"/>
                <a:ea typeface="+mn-ea"/>
                <a:cs typeface="Times New Roman" pitchFamily="18" charset="0"/>
              </a:rPr>
              <a:t>thế</a:t>
            </a:r>
            <a:r>
              <a:rPr lang="en-US" sz="1200" b="0" i="0" u="none" strike="noStrike" kern="1200" dirty="0">
                <a:solidFill>
                  <a:schemeClr val="tx1"/>
                </a:solidFill>
                <a:effectLst/>
                <a:latin typeface="Times New Roman" pitchFamily="18" charset="0"/>
                <a:ea typeface="+mn-ea"/>
                <a:cs typeface="Times New Roman" pitchFamily="18" charset="0"/>
              </a:rPr>
              <a:t> </a:t>
            </a:r>
            <a:r>
              <a:rPr lang="en-US" sz="1200" b="0" i="0" u="none" strike="noStrike" kern="1200" dirty="0" err="1">
                <a:solidFill>
                  <a:schemeClr val="tx1"/>
                </a:solidFill>
                <a:effectLst/>
                <a:latin typeface="Times New Roman" pitchFamily="18" charset="0"/>
                <a:ea typeface="+mn-ea"/>
                <a:cs typeface="Times New Roman" pitchFamily="18" charset="0"/>
              </a:rPr>
              <a:t>giới</a:t>
            </a:r>
            <a:r>
              <a:rPr lang="en-US" sz="1200" b="0" i="0" u="none" strike="noStrike" kern="1200" dirty="0">
                <a:solidFill>
                  <a:schemeClr val="tx1"/>
                </a:solidFill>
                <a:effectLst/>
                <a:latin typeface="Times New Roman" pitchFamily="18" charset="0"/>
                <a:ea typeface="+mn-ea"/>
                <a:cs typeface="Times New Roman" pitchFamily="18" charset="0"/>
              </a:rPr>
              <a:t> </a:t>
            </a:r>
            <a:r>
              <a:rPr lang="en-US" sz="1200" b="0" i="0" u="none" strike="noStrike" kern="1200" dirty="0" err="1">
                <a:solidFill>
                  <a:schemeClr val="tx1"/>
                </a:solidFill>
                <a:effectLst/>
                <a:latin typeface="Times New Roman" pitchFamily="18" charset="0"/>
                <a:ea typeface="+mn-ea"/>
                <a:cs typeface="Times New Roman" pitchFamily="18" charset="0"/>
              </a:rPr>
              <a:t>thứ</a:t>
            </a:r>
            <a:r>
              <a:rPr lang="en-US" sz="1200" b="0" i="0" u="none" strike="noStrike" kern="1200" dirty="0">
                <a:solidFill>
                  <a:schemeClr val="tx1"/>
                </a:solidFill>
                <a:effectLst/>
                <a:latin typeface="Times New Roman" pitchFamily="18" charset="0"/>
                <a:ea typeface="+mn-ea"/>
                <a:cs typeface="Times New Roman" pitchFamily="18" charset="0"/>
              </a:rPr>
              <a:t> 2. </a:t>
            </a:r>
            <a:r>
              <a:rPr lang="vi-VN" sz="1200" b="0" i="0" kern="1200" dirty="0">
                <a:solidFill>
                  <a:schemeClr val="tx1"/>
                </a:solidFill>
                <a:effectLst/>
                <a:latin typeface="Times New Roman" pitchFamily="18" charset="0"/>
                <a:ea typeface="+mn-ea"/>
                <a:cs typeface="Times New Roman" pitchFamily="18" charset="0"/>
              </a:rPr>
              <a:t>Khi </a:t>
            </a:r>
            <a:r>
              <a:rPr lang="vi-VN" sz="1200" b="0" i="0" kern="1200" dirty="0" err="1">
                <a:solidFill>
                  <a:schemeClr val="tx1"/>
                </a:solidFill>
                <a:effectLst/>
                <a:latin typeface="Times New Roman" pitchFamily="18" charset="0"/>
                <a:ea typeface="+mn-ea"/>
                <a:cs typeface="Times New Roman" pitchFamily="18" charset="0"/>
              </a:rPr>
              <a:t>đó</a:t>
            </a:r>
            <a:r>
              <a:rPr lang="vi-VN" sz="1200" b="0" i="0" kern="1200" dirty="0">
                <a:solidFill>
                  <a:schemeClr val="tx1"/>
                </a:solidFill>
                <a:effectLst/>
                <a:latin typeface="Times New Roman" pitchFamily="18" charset="0"/>
                <a:ea typeface="+mn-ea"/>
                <a:cs typeface="Times New Roman" pitchFamily="18" charset="0"/>
              </a:rPr>
              <a:t>, trong </a:t>
            </a:r>
            <a:r>
              <a:rPr lang="vi-VN" sz="1200" b="0" i="0" u="none" strike="noStrike" kern="1200" dirty="0" err="1">
                <a:solidFill>
                  <a:schemeClr val="tx1"/>
                </a:solidFill>
                <a:effectLst/>
                <a:latin typeface="Times New Roman" pitchFamily="18" charset="0"/>
                <a:ea typeface="+mn-ea"/>
                <a:cs typeface="Times New Roman" pitchFamily="18" charset="0"/>
                <a:hlinkClick r:id="rId8" tooltip="Hải quân Đức Quốc xã"/>
              </a:rPr>
              <a:t>hải</a:t>
            </a:r>
            <a:r>
              <a:rPr lang="vi-VN" sz="1200" b="0" i="0" u="none" strike="noStrike" kern="1200" dirty="0">
                <a:solidFill>
                  <a:schemeClr val="tx1"/>
                </a:solidFill>
                <a:effectLst/>
                <a:latin typeface="Times New Roman" pitchFamily="18" charset="0"/>
                <a:ea typeface="+mn-ea"/>
                <a:cs typeface="Times New Roman" pitchFamily="18" charset="0"/>
                <a:hlinkClick r:id="rId8" tooltip="Hải quân Đức Quốc xã"/>
              </a:rPr>
              <a:t> quân Đức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người</a:t>
            </a:r>
            <a:r>
              <a:rPr lang="vi-VN" sz="1200" b="0" i="0" kern="1200" dirty="0">
                <a:solidFill>
                  <a:schemeClr val="tx1"/>
                </a:solidFill>
                <a:effectLst/>
                <a:latin typeface="Times New Roman" pitchFamily="18" charset="0"/>
                <a:ea typeface="+mn-ea"/>
                <a:cs typeface="Times New Roman" pitchFamily="18" charset="0"/>
              </a:rPr>
              <a:t> ta </a:t>
            </a:r>
            <a:r>
              <a:rPr lang="vi-VN" sz="1200" b="0" i="0" kern="1200" dirty="0" err="1">
                <a:solidFill>
                  <a:schemeClr val="tx1"/>
                </a:solidFill>
                <a:effectLst/>
                <a:latin typeface="Times New Roman" pitchFamily="18" charset="0"/>
                <a:ea typeface="+mn-ea"/>
                <a:cs typeface="Times New Roman" pitchFamily="18" charset="0"/>
              </a:rPr>
              <a:t>gọi</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nó</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là</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"M". Quân Đức </a:t>
            </a:r>
            <a:r>
              <a:rPr lang="vi-VN" sz="1200" b="0" i="0" kern="1200" dirty="0" err="1">
                <a:solidFill>
                  <a:schemeClr val="tx1"/>
                </a:solidFill>
                <a:effectLst/>
                <a:latin typeface="Times New Roman" pitchFamily="18" charset="0"/>
                <a:ea typeface="+mn-ea"/>
                <a:cs typeface="Times New Roman" pitchFamily="18" charset="0"/>
              </a:rPr>
              <a:t>được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lệnh</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hủy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mã</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hóa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Enigma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nếu</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bị</a:t>
            </a:r>
            <a:r>
              <a:rPr lang="vi-VN" sz="1200" b="0" i="0" kern="1200" dirty="0">
                <a:solidFill>
                  <a:schemeClr val="tx1"/>
                </a:solidFill>
                <a:effectLst/>
                <a:latin typeface="Times New Roman" pitchFamily="18" charset="0"/>
                <a:ea typeface="+mn-ea"/>
                <a:cs typeface="Times New Roman" pitchFamily="18" charset="0"/>
              </a:rPr>
              <a:t> thua, </a:t>
            </a:r>
            <a:r>
              <a:rPr lang="vi-VN" sz="1200" b="0" i="0" kern="1200" dirty="0" err="1">
                <a:solidFill>
                  <a:schemeClr val="tx1"/>
                </a:solidFill>
                <a:effectLst/>
                <a:latin typeface="Times New Roman" pitchFamily="18" charset="0"/>
                <a:ea typeface="+mn-ea"/>
                <a:cs typeface="Times New Roman" pitchFamily="18" charset="0"/>
              </a:rPr>
              <a:t>phải</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rút</a:t>
            </a:r>
            <a:r>
              <a:rPr lang="vi-VN" sz="1200" b="0" i="0" kern="1200" dirty="0">
                <a:solidFill>
                  <a:schemeClr val="tx1"/>
                </a:solidFill>
                <a:effectLst/>
                <a:latin typeface="Times New Roman" pitchFamily="18" charset="0"/>
                <a:ea typeface="+mn-ea"/>
                <a:cs typeface="Times New Roman" pitchFamily="18" charset="0"/>
              </a:rPr>
              <a:t> quân </a:t>
            </a:r>
            <a:r>
              <a:rPr lang="vi-VN" sz="1200" b="0" i="0" kern="1200" dirty="0" err="1">
                <a:solidFill>
                  <a:schemeClr val="tx1"/>
                </a:solidFill>
                <a:effectLst/>
                <a:latin typeface="Times New Roman" pitchFamily="18" charset="0"/>
                <a:ea typeface="+mn-ea"/>
                <a:cs typeface="Times New Roman" pitchFamily="18" charset="0"/>
              </a:rPr>
              <a:t>hoặc</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bị</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bắt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nhằm</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tránh</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để</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lọt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bí</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mật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vào</a:t>
            </a:r>
            <a:r>
              <a:rPr lang="vi-VN" sz="1200" b="0" i="0" kern="1200" dirty="0">
                <a:solidFill>
                  <a:schemeClr val="tx1"/>
                </a:solidFill>
                <a:effectLst/>
                <a:latin typeface="Times New Roman" pitchFamily="18" charset="0"/>
                <a:ea typeface="+mn-ea"/>
                <a:cs typeface="Times New Roman" pitchFamily="18" charset="0"/>
              </a:rPr>
              <a:t> tay quân </a:t>
            </a:r>
            <a:r>
              <a:rPr lang="vi-VN" sz="1200" b="0" i="0" kern="1200" dirty="0" err="1">
                <a:solidFill>
                  <a:schemeClr val="tx1"/>
                </a:solidFill>
                <a:effectLst/>
                <a:latin typeface="Times New Roman" pitchFamily="18" charset="0"/>
                <a:ea typeface="+mn-ea"/>
                <a:cs typeface="Times New Roman" pitchFamily="18" charset="0"/>
              </a:rPr>
              <a:t>Đồng</a:t>
            </a:r>
            <a:r>
              <a:rPr lang="vi-VN" sz="1200" b="0" i="0" kern="1200" dirty="0">
                <a:solidFill>
                  <a:schemeClr val="tx1"/>
                </a:solidFill>
                <a:effectLst/>
                <a:latin typeface="Times New Roman" pitchFamily="18" charset="0"/>
                <a:ea typeface="+mn-ea"/>
                <a:cs typeface="Times New Roman" pitchFamily="18" charset="0"/>
              </a:rPr>
              <a:t> minh. </a:t>
            </a:r>
            <a:r>
              <a:rPr lang="vi-VN" sz="1200" b="0" i="0" kern="1200" dirty="0" err="1">
                <a:solidFill>
                  <a:schemeClr val="tx1"/>
                </a:solidFill>
                <a:effectLst/>
                <a:latin typeface="Times New Roman" pitchFamily="18" charset="0"/>
                <a:ea typeface="+mn-ea"/>
                <a:cs typeface="Times New Roman" pitchFamily="18" charset="0"/>
              </a:rPr>
              <a:t>Chính</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vì</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vậy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mà</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ngày</a:t>
            </a:r>
            <a:r>
              <a:rPr lang="vi-VN" sz="1200" b="0" i="0" kern="1200" dirty="0">
                <a:solidFill>
                  <a:schemeClr val="tx1"/>
                </a:solidFill>
                <a:effectLst/>
                <a:latin typeface="Times New Roman" pitchFamily="18" charset="0"/>
                <a:ea typeface="+mn-ea"/>
                <a:cs typeface="Times New Roman" pitchFamily="18" charset="0"/>
              </a:rPr>
              <a:t> nay </a:t>
            </a:r>
            <a:r>
              <a:rPr lang="vi-VN" sz="1200" b="0" i="0" kern="1200" dirty="0" err="1">
                <a:solidFill>
                  <a:schemeClr val="tx1"/>
                </a:solidFill>
                <a:effectLst/>
                <a:latin typeface="Times New Roman" pitchFamily="18" charset="0"/>
                <a:ea typeface="+mn-ea"/>
                <a:cs typeface="Times New Roman" pitchFamily="18" charset="0"/>
              </a:rPr>
              <a:t>còn</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rất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ít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máy</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Enigma</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còn</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sót</a:t>
            </a:r>
            <a:r>
              <a:rPr lang="vi-VN" sz="1200" b="0" i="0" kern="1200" dirty="0">
                <a:solidFill>
                  <a:schemeClr val="tx1"/>
                </a:solidFill>
                <a:effectLst/>
                <a:latin typeface="Times New Roman" pitchFamily="18" charset="0"/>
                <a:ea typeface="+mn-ea"/>
                <a:cs typeface="Times New Roman" pitchFamily="18" charset="0"/>
              </a:rPr>
              <a:t> </a:t>
            </a:r>
            <a:r>
              <a:rPr lang="vi-VN" sz="1200" b="0" i="0" kern="1200" dirty="0" err="1">
                <a:solidFill>
                  <a:schemeClr val="tx1"/>
                </a:solidFill>
                <a:effectLst/>
                <a:latin typeface="Times New Roman" pitchFamily="18" charset="0"/>
                <a:ea typeface="+mn-ea"/>
                <a:cs typeface="Times New Roman" pitchFamily="18" charset="0"/>
              </a:rPr>
              <a:t>lại</a:t>
            </a:r>
            <a:endParaRPr lang="en-US" sz="1200" dirty="0">
              <a:latin typeface="Times New Roman" pitchFamily="18" charset="0"/>
              <a:cs typeface="Times New Roman" pitchFamily="18" charset="0"/>
            </a:endParaRPr>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15</a:t>
            </a:fld>
            <a:endParaRPr lang="en-Z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err="1"/>
              <a:t>Loạt</a:t>
            </a:r>
            <a:r>
              <a:rPr lang="vi-VN" dirty="0"/>
              <a:t> </a:t>
            </a:r>
            <a:r>
              <a:rPr lang="vi-VN" dirty="0" err="1"/>
              <a:t>máy</a:t>
            </a:r>
            <a:r>
              <a:rPr lang="vi-VN" dirty="0"/>
              <a:t> </a:t>
            </a:r>
            <a:r>
              <a:rPr lang="vi-VN" dirty="0" err="1"/>
              <a:t>mã</a:t>
            </a:r>
            <a:r>
              <a:rPr lang="vi-VN" dirty="0"/>
              <a:t> </a:t>
            </a:r>
            <a:r>
              <a:rPr lang="vi-VN" dirty="0" err="1"/>
              <a:t>Enigma</a:t>
            </a:r>
            <a:r>
              <a:rPr lang="vi-VN" dirty="0"/>
              <a:t> </a:t>
            </a:r>
            <a:r>
              <a:rPr lang="vi-VN" dirty="0" err="1"/>
              <a:t>cải</a:t>
            </a:r>
            <a:r>
              <a:rPr lang="vi-VN" dirty="0"/>
              <a:t> </a:t>
            </a:r>
            <a:r>
              <a:rPr lang="vi-VN" dirty="0" err="1"/>
              <a:t>tiến</a:t>
            </a:r>
            <a:r>
              <a:rPr lang="vi-VN" dirty="0"/>
              <a:t> </a:t>
            </a:r>
            <a:r>
              <a:rPr lang="vi-VN" dirty="0" err="1"/>
              <a:t>lần</a:t>
            </a:r>
            <a:r>
              <a:rPr lang="vi-VN" dirty="0"/>
              <a:t> </a:t>
            </a:r>
            <a:r>
              <a:rPr lang="vi-VN" dirty="0" err="1"/>
              <a:t>đầu</a:t>
            </a:r>
            <a:r>
              <a:rPr lang="vi-VN" dirty="0"/>
              <a:t> tiên </a:t>
            </a:r>
            <a:r>
              <a:rPr lang="vi-VN" dirty="0" err="1"/>
              <a:t>được</a:t>
            </a:r>
            <a:r>
              <a:rPr lang="vi-VN" dirty="0"/>
              <a:t> đưa </a:t>
            </a:r>
            <a:r>
              <a:rPr lang="vi-VN" dirty="0" err="1"/>
              <a:t>vào</a:t>
            </a:r>
            <a:r>
              <a:rPr lang="vi-VN" dirty="0"/>
              <a:t> </a:t>
            </a:r>
            <a:r>
              <a:rPr lang="vi-VN" dirty="0" err="1"/>
              <a:t>sử</a:t>
            </a:r>
            <a:r>
              <a:rPr lang="vi-VN" dirty="0"/>
              <a:t> </a:t>
            </a:r>
            <a:r>
              <a:rPr lang="vi-VN" dirty="0" err="1"/>
              <a:t>dụng</a:t>
            </a:r>
            <a:r>
              <a:rPr lang="vi-VN" dirty="0"/>
              <a:t> trong </a:t>
            </a:r>
            <a:r>
              <a:rPr lang="vi-VN" dirty="0" err="1"/>
              <a:t>hải</a:t>
            </a:r>
            <a:r>
              <a:rPr lang="vi-VN" dirty="0"/>
              <a:t> quân Đức </a:t>
            </a:r>
            <a:r>
              <a:rPr lang="vi-VN" dirty="0" err="1"/>
              <a:t>Quốc</a:t>
            </a:r>
            <a:r>
              <a:rPr lang="vi-VN" dirty="0"/>
              <a:t> </a:t>
            </a:r>
            <a:r>
              <a:rPr lang="vi-VN" dirty="0" err="1"/>
              <a:t>xã</a:t>
            </a:r>
            <a:r>
              <a:rPr lang="vi-VN" dirty="0"/>
              <a:t> năm 1926 </a:t>
            </a:r>
            <a:r>
              <a:rPr lang="vi-VN" dirty="0" err="1"/>
              <a:t>và</a:t>
            </a:r>
            <a:r>
              <a:rPr lang="vi-VN" dirty="0"/>
              <a:t> hai năm sau cho </a:t>
            </a:r>
            <a:r>
              <a:rPr lang="vi-VN" dirty="0" err="1"/>
              <a:t>Lục</a:t>
            </a:r>
            <a:r>
              <a:rPr lang="vi-VN" dirty="0"/>
              <a:t> quân. Quân </a:t>
            </a:r>
            <a:r>
              <a:rPr lang="vi-VN" dirty="0" err="1"/>
              <a:t>đội</a:t>
            </a:r>
            <a:r>
              <a:rPr lang="vi-VN" dirty="0"/>
              <a:t> Đức mua </a:t>
            </a:r>
            <a:r>
              <a:rPr lang="vi-VN" dirty="0" err="1"/>
              <a:t>các</a:t>
            </a:r>
            <a:r>
              <a:rPr lang="vi-VN" dirty="0"/>
              <a:t> </a:t>
            </a:r>
            <a:r>
              <a:rPr lang="vi-VN" dirty="0" err="1"/>
              <a:t>máy</a:t>
            </a:r>
            <a:r>
              <a:rPr lang="vi-VN" dirty="0"/>
              <a:t> </a:t>
            </a:r>
            <a:r>
              <a:rPr lang="vi-VN" dirty="0" err="1"/>
              <a:t>mã</a:t>
            </a:r>
            <a:r>
              <a:rPr lang="vi-VN" dirty="0"/>
              <a:t> </a:t>
            </a:r>
            <a:r>
              <a:rPr lang="vi-VN" dirty="0" err="1"/>
              <a:t>Enigma</a:t>
            </a:r>
            <a:r>
              <a:rPr lang="vi-VN" dirty="0"/>
              <a:t> dân </a:t>
            </a:r>
            <a:r>
              <a:rPr lang="vi-VN" dirty="0" err="1"/>
              <a:t>sự</a:t>
            </a:r>
            <a:r>
              <a:rPr lang="vi-VN" dirty="0"/>
              <a:t> </a:t>
            </a:r>
            <a:r>
              <a:rPr lang="vi-VN" dirty="0" err="1"/>
              <a:t>và</a:t>
            </a:r>
            <a:r>
              <a:rPr lang="vi-VN" dirty="0"/>
              <a:t> </a:t>
            </a:r>
            <a:r>
              <a:rPr lang="vi-VN" dirty="0" err="1"/>
              <a:t>cải</a:t>
            </a:r>
            <a:r>
              <a:rPr lang="vi-VN" dirty="0"/>
              <a:t> </a:t>
            </a:r>
            <a:r>
              <a:rPr lang="vi-VN" dirty="0" err="1"/>
              <a:t>tiến</a:t>
            </a:r>
            <a:r>
              <a:rPr lang="vi-VN" dirty="0"/>
              <a:t> </a:t>
            </a:r>
            <a:r>
              <a:rPr lang="vi-VN" dirty="0" err="1"/>
              <a:t>nó</a:t>
            </a:r>
            <a:r>
              <a:rPr lang="vi-VN" dirty="0"/>
              <a:t> </a:t>
            </a:r>
            <a:r>
              <a:rPr lang="vi-VN" dirty="0" err="1"/>
              <a:t>để</a:t>
            </a:r>
            <a:r>
              <a:rPr lang="vi-VN" dirty="0"/>
              <a:t> </a:t>
            </a:r>
            <a:r>
              <a:rPr lang="vi-VN" dirty="0" err="1"/>
              <a:t>đáp</a:t>
            </a:r>
            <a:r>
              <a:rPr lang="vi-VN" dirty="0"/>
              <a:t> </a:t>
            </a:r>
            <a:r>
              <a:rPr lang="vi-VN" dirty="0" err="1"/>
              <a:t>ứng</a:t>
            </a:r>
            <a:r>
              <a:rPr lang="vi-VN" dirty="0"/>
              <a:t> cho nhu </a:t>
            </a:r>
            <a:r>
              <a:rPr lang="vi-VN" dirty="0" err="1"/>
              <a:t>cầu</a:t>
            </a:r>
            <a:r>
              <a:rPr lang="vi-VN" dirty="0"/>
              <a:t> </a:t>
            </a:r>
            <a:r>
              <a:rPr lang="vi-VN" dirty="0" err="1"/>
              <a:t>cần</a:t>
            </a:r>
            <a:r>
              <a:rPr lang="vi-VN" dirty="0"/>
              <a:t> </a:t>
            </a:r>
            <a:r>
              <a:rPr lang="vi-VN" dirty="0" err="1"/>
              <a:t>thiết</a:t>
            </a:r>
            <a:r>
              <a:rPr lang="vi-VN" dirty="0"/>
              <a:t> </a:t>
            </a:r>
            <a:r>
              <a:rPr lang="vi-VN" dirty="0" err="1"/>
              <a:t>của</a:t>
            </a:r>
            <a:r>
              <a:rPr lang="vi-VN" dirty="0"/>
              <a:t> quân </a:t>
            </a:r>
            <a:r>
              <a:rPr lang="vi-VN" dirty="0" err="1"/>
              <a:t>đội</a:t>
            </a:r>
            <a:r>
              <a:rPr lang="vi-VN" dirty="0"/>
              <a:t> </a:t>
            </a:r>
            <a:r>
              <a:rPr lang="vi-VN" dirty="0" err="1"/>
              <a:t>và</a:t>
            </a:r>
            <a:r>
              <a:rPr lang="vi-VN" dirty="0"/>
              <a:t> không </a:t>
            </a:r>
            <a:r>
              <a:rPr lang="vi-VN" dirty="0" err="1"/>
              <a:t>kịp</a:t>
            </a:r>
            <a:r>
              <a:rPr lang="vi-VN" dirty="0"/>
              <a:t> </a:t>
            </a:r>
            <a:r>
              <a:rPr lang="vi-VN" dirty="0" err="1"/>
              <a:t>loại</a:t>
            </a:r>
            <a:r>
              <a:rPr lang="vi-VN" dirty="0"/>
              <a:t> </a:t>
            </a:r>
            <a:r>
              <a:rPr lang="vi-VN" dirty="0" err="1"/>
              <a:t>bỏ</a:t>
            </a:r>
            <a:r>
              <a:rPr lang="vi-VN" dirty="0"/>
              <a:t> </a:t>
            </a:r>
            <a:r>
              <a:rPr lang="vi-VN" dirty="0" err="1"/>
              <a:t>nó</a:t>
            </a:r>
            <a:r>
              <a:rPr lang="vi-VN" dirty="0"/>
              <a:t> </a:t>
            </a:r>
            <a:r>
              <a:rPr lang="vi-VN" dirty="0" err="1"/>
              <a:t>khỏi</a:t>
            </a:r>
            <a:r>
              <a:rPr lang="vi-VN" dirty="0"/>
              <a:t> </a:t>
            </a:r>
            <a:r>
              <a:rPr lang="vi-VN" dirty="0" err="1"/>
              <a:t>thị</a:t>
            </a:r>
            <a:r>
              <a:rPr lang="vi-VN" dirty="0"/>
              <a:t> </a:t>
            </a:r>
            <a:r>
              <a:rPr lang="vi-VN" dirty="0" err="1"/>
              <a:t>trường</a:t>
            </a:r>
            <a:r>
              <a:rPr lang="vi-VN" dirty="0"/>
              <a:t> </a:t>
            </a:r>
            <a:r>
              <a:rPr lang="vi-VN" dirty="0" err="1"/>
              <a:t>tự</a:t>
            </a:r>
            <a:r>
              <a:rPr lang="vi-VN" dirty="0"/>
              <a:t> do. </a:t>
            </a:r>
            <a:r>
              <a:rPr lang="vi-VN" dirty="0" err="1"/>
              <a:t>Máy</a:t>
            </a:r>
            <a:r>
              <a:rPr lang="vi-VN" dirty="0"/>
              <a:t> </a:t>
            </a:r>
            <a:r>
              <a:rPr lang="vi-VN" dirty="0" err="1"/>
              <a:t>mã</a:t>
            </a:r>
            <a:r>
              <a:rPr lang="vi-VN" dirty="0"/>
              <a:t> </a:t>
            </a:r>
            <a:r>
              <a:rPr lang="vi-VN" dirty="0" err="1"/>
              <a:t>Enigma</a:t>
            </a:r>
            <a:r>
              <a:rPr lang="vi-VN" dirty="0"/>
              <a:t> </a:t>
            </a:r>
            <a:r>
              <a:rPr lang="vi-VN" dirty="0" err="1"/>
              <a:t>đã</a:t>
            </a:r>
            <a:r>
              <a:rPr lang="vi-VN" dirty="0"/>
              <a:t> </a:t>
            </a:r>
            <a:r>
              <a:rPr lang="vi-VN" dirty="0" err="1"/>
              <a:t>được</a:t>
            </a:r>
            <a:r>
              <a:rPr lang="vi-VN" dirty="0"/>
              <a:t> </a:t>
            </a:r>
            <a:r>
              <a:rPr lang="vi-VN" dirty="0" err="1"/>
              <a:t>cải</a:t>
            </a:r>
            <a:r>
              <a:rPr lang="vi-VN" dirty="0"/>
              <a:t> </a:t>
            </a:r>
            <a:r>
              <a:rPr lang="vi-VN" dirty="0" err="1"/>
              <a:t>tiến</a:t>
            </a:r>
            <a:r>
              <a:rPr lang="vi-VN" dirty="0"/>
              <a:t> </a:t>
            </a:r>
            <a:r>
              <a:rPr lang="vi-VN" dirty="0" err="1"/>
              <a:t>và</a:t>
            </a:r>
            <a:r>
              <a:rPr lang="vi-VN" dirty="0"/>
              <a:t> </a:t>
            </a:r>
            <a:r>
              <a:rPr lang="vi-VN" dirty="0" err="1"/>
              <a:t>dần</a:t>
            </a:r>
            <a:r>
              <a:rPr lang="vi-VN" dirty="0"/>
              <a:t> </a:t>
            </a:r>
            <a:r>
              <a:rPr lang="vi-VN" dirty="0" err="1"/>
              <a:t>dần</a:t>
            </a:r>
            <a:r>
              <a:rPr lang="vi-VN" dirty="0"/>
              <a:t> tăng </a:t>
            </a:r>
            <a:r>
              <a:rPr lang="vi-VN" dirty="0" err="1"/>
              <a:t>mức</a:t>
            </a:r>
            <a:r>
              <a:rPr lang="vi-VN" dirty="0"/>
              <a:t> </a:t>
            </a:r>
            <a:r>
              <a:rPr lang="vi-VN" dirty="0" err="1"/>
              <a:t>độ</a:t>
            </a:r>
            <a:r>
              <a:rPr lang="vi-VN" dirty="0"/>
              <a:t> </a:t>
            </a:r>
            <a:r>
              <a:rPr lang="vi-VN" dirty="0" err="1"/>
              <a:t>phức</a:t>
            </a:r>
            <a:r>
              <a:rPr lang="vi-VN" dirty="0"/>
              <a:t> </a:t>
            </a:r>
            <a:r>
              <a:rPr lang="vi-VN" dirty="0" err="1"/>
              <a:t>tạp</a:t>
            </a:r>
            <a:r>
              <a:rPr lang="vi-VN" dirty="0"/>
              <a:t> trong </a:t>
            </a:r>
            <a:r>
              <a:rPr lang="vi-VN" dirty="0" err="1"/>
              <a:t>ứng</a:t>
            </a:r>
            <a:r>
              <a:rPr lang="vi-VN" dirty="0"/>
              <a:t> </a:t>
            </a:r>
            <a:r>
              <a:rPr lang="vi-VN" dirty="0" err="1"/>
              <a:t>dụng</a:t>
            </a:r>
            <a:r>
              <a:rPr lang="vi-VN" dirty="0"/>
              <a:t> cho </a:t>
            </a:r>
            <a:r>
              <a:rPr lang="vi-VN" dirty="0" err="1"/>
              <a:t>mục</a:t>
            </a:r>
            <a:r>
              <a:rPr lang="vi-VN" dirty="0"/>
              <a:t> </a:t>
            </a:r>
            <a:r>
              <a:rPr lang="vi-VN" dirty="0" err="1"/>
              <a:t>đích</a:t>
            </a:r>
            <a:r>
              <a:rPr lang="vi-VN" dirty="0"/>
              <a:t> quân </a:t>
            </a:r>
            <a:r>
              <a:rPr lang="vi-VN" dirty="0" err="1"/>
              <a:t>sự</a:t>
            </a:r>
            <a:r>
              <a:rPr lang="vi-VN" dirty="0"/>
              <a:t>. Năm 1930, khi nhu </a:t>
            </a:r>
            <a:r>
              <a:rPr lang="vi-VN" dirty="0" err="1"/>
              <a:t>cầu</a:t>
            </a:r>
            <a:r>
              <a:rPr lang="vi-VN" dirty="0"/>
              <a:t> </a:t>
            </a:r>
            <a:r>
              <a:rPr lang="vi-VN" dirty="0" err="1"/>
              <a:t>sử</a:t>
            </a:r>
            <a:r>
              <a:rPr lang="vi-VN" dirty="0"/>
              <a:t> </a:t>
            </a:r>
            <a:r>
              <a:rPr lang="vi-VN" dirty="0" err="1"/>
              <a:t>dụng</a:t>
            </a:r>
            <a:r>
              <a:rPr lang="vi-VN" dirty="0"/>
              <a:t> tăng lên, </a:t>
            </a:r>
            <a:r>
              <a:rPr lang="vi-VN" dirty="0" err="1"/>
              <a:t>một</a:t>
            </a:r>
            <a:r>
              <a:rPr lang="vi-VN" dirty="0"/>
              <a:t> </a:t>
            </a:r>
            <a:r>
              <a:rPr lang="vi-VN" dirty="0" err="1"/>
              <a:t>mẫu</a:t>
            </a:r>
            <a:r>
              <a:rPr lang="vi-VN" dirty="0"/>
              <a:t> </a:t>
            </a:r>
            <a:r>
              <a:rPr lang="vi-VN" dirty="0" err="1"/>
              <a:t>Enigma</a:t>
            </a:r>
            <a:r>
              <a:rPr lang="vi-VN" dirty="0"/>
              <a:t> </a:t>
            </a:r>
            <a:r>
              <a:rPr lang="vi-VN" dirty="0" err="1"/>
              <a:t>mới</a:t>
            </a:r>
            <a:r>
              <a:rPr lang="vi-VN" dirty="0"/>
              <a:t> </a:t>
            </a:r>
            <a:r>
              <a:rPr lang="vi-VN" dirty="0" err="1"/>
              <a:t>phức</a:t>
            </a:r>
            <a:r>
              <a:rPr lang="vi-VN" dirty="0"/>
              <a:t> </a:t>
            </a:r>
            <a:r>
              <a:rPr lang="vi-VN" dirty="0" err="1"/>
              <a:t>tạp</a:t>
            </a:r>
            <a:r>
              <a:rPr lang="vi-VN" dirty="0"/>
              <a:t> </a:t>
            </a:r>
            <a:r>
              <a:rPr lang="vi-VN" dirty="0" err="1"/>
              <a:t>và</a:t>
            </a:r>
            <a:r>
              <a:rPr lang="vi-VN" dirty="0"/>
              <a:t> </a:t>
            </a:r>
            <a:r>
              <a:rPr lang="vi-VN" dirty="0" err="1"/>
              <a:t>hoàn</a:t>
            </a:r>
            <a:r>
              <a:rPr lang="vi-VN" dirty="0"/>
              <a:t> </a:t>
            </a:r>
            <a:r>
              <a:rPr lang="vi-VN" dirty="0" err="1"/>
              <a:t>thiện</a:t>
            </a:r>
            <a:r>
              <a:rPr lang="vi-VN" dirty="0"/>
              <a:t> hơn.[4]</a:t>
            </a:r>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16</a:t>
            </a:fld>
            <a:endParaRPr lang="en-Z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err="1"/>
              <a:t>Enigma</a:t>
            </a:r>
            <a:r>
              <a:rPr lang="vi-VN" dirty="0"/>
              <a:t> </a:t>
            </a:r>
            <a:r>
              <a:rPr lang="vi-VN" dirty="0" err="1"/>
              <a:t>được</a:t>
            </a:r>
            <a:r>
              <a:rPr lang="vi-VN" dirty="0"/>
              <a:t> </a:t>
            </a:r>
            <a:r>
              <a:rPr lang="vi-VN" dirty="0" err="1"/>
              <a:t>cấu</a:t>
            </a:r>
            <a:r>
              <a:rPr lang="vi-VN" dirty="0"/>
              <a:t> </a:t>
            </a:r>
            <a:r>
              <a:rPr lang="vi-VN" dirty="0" err="1"/>
              <a:t>thành</a:t>
            </a:r>
            <a:r>
              <a:rPr lang="vi-VN" dirty="0"/>
              <a:t> </a:t>
            </a:r>
            <a:r>
              <a:rPr lang="vi-VN" dirty="0" err="1"/>
              <a:t>bởi</a:t>
            </a:r>
            <a:r>
              <a:rPr lang="vi-VN" dirty="0"/>
              <a:t> ba </a:t>
            </a:r>
            <a:r>
              <a:rPr lang="vi-VN" dirty="0" err="1"/>
              <a:t>bộ</a:t>
            </a:r>
            <a:r>
              <a:rPr lang="vi-VN" dirty="0"/>
              <a:t> </a:t>
            </a:r>
            <a:r>
              <a:rPr lang="vi-VN" dirty="0" err="1"/>
              <a:t>phận</a:t>
            </a:r>
            <a:r>
              <a:rPr lang="vi-VN" dirty="0"/>
              <a:t> </a:t>
            </a:r>
            <a:r>
              <a:rPr lang="vi-VN" dirty="0" err="1"/>
              <a:t>chính</a:t>
            </a:r>
            <a:r>
              <a:rPr lang="vi-VN" dirty="0"/>
              <a:t>: </a:t>
            </a:r>
            <a:r>
              <a:rPr lang="vi-VN" dirty="0" err="1"/>
              <a:t>một</a:t>
            </a:r>
            <a:r>
              <a:rPr lang="vi-VN" dirty="0"/>
              <a:t> </a:t>
            </a:r>
            <a:r>
              <a:rPr lang="vi-VN" dirty="0" err="1"/>
              <a:t>bàn</a:t>
            </a:r>
            <a:r>
              <a:rPr lang="vi-VN" dirty="0"/>
              <a:t> </a:t>
            </a:r>
            <a:r>
              <a:rPr lang="vi-VN" dirty="0" err="1"/>
              <a:t>phím</a:t>
            </a:r>
            <a:r>
              <a:rPr lang="vi-VN" dirty="0"/>
              <a:t> </a:t>
            </a:r>
            <a:r>
              <a:rPr lang="vi-VN" dirty="0" err="1"/>
              <a:t>để</a:t>
            </a:r>
            <a:r>
              <a:rPr lang="vi-VN" dirty="0"/>
              <a:t> </a:t>
            </a:r>
            <a:r>
              <a:rPr lang="vi-VN" dirty="0" err="1"/>
              <a:t>nhập</a:t>
            </a:r>
            <a:r>
              <a:rPr lang="vi-VN" dirty="0"/>
              <a:t> </a:t>
            </a:r>
            <a:r>
              <a:rPr lang="vi-VN" dirty="0" err="1"/>
              <a:t>bức</a:t>
            </a:r>
            <a:r>
              <a:rPr lang="vi-VN" dirty="0"/>
              <a:t> </a:t>
            </a:r>
            <a:r>
              <a:rPr lang="vi-VN" dirty="0" err="1"/>
              <a:t>điện</a:t>
            </a:r>
            <a:r>
              <a:rPr lang="vi-VN" dirty="0"/>
              <a:t>, </a:t>
            </a:r>
            <a:r>
              <a:rPr lang="vi-VN" dirty="0" err="1"/>
              <a:t>một</a:t>
            </a:r>
            <a:r>
              <a:rPr lang="vi-VN" dirty="0"/>
              <a:t> </a:t>
            </a:r>
            <a:r>
              <a:rPr lang="vi-VN" dirty="0" err="1"/>
              <a:t>bộ</a:t>
            </a:r>
            <a:r>
              <a:rPr lang="vi-VN" dirty="0"/>
              <a:t> </a:t>
            </a:r>
            <a:r>
              <a:rPr lang="vi-VN" dirty="0" err="1"/>
              <a:t>mã</a:t>
            </a:r>
            <a:r>
              <a:rPr lang="vi-VN" dirty="0"/>
              <a:t> </a:t>
            </a:r>
            <a:r>
              <a:rPr lang="vi-VN" dirty="0" err="1"/>
              <a:t>hóa</a:t>
            </a:r>
            <a:r>
              <a:rPr lang="vi-VN" dirty="0"/>
              <a:t> </a:t>
            </a:r>
            <a:r>
              <a:rPr lang="vi-VN" dirty="0" err="1"/>
              <a:t>để</a:t>
            </a:r>
            <a:r>
              <a:rPr lang="vi-VN" dirty="0"/>
              <a:t> </a:t>
            </a:r>
            <a:r>
              <a:rPr lang="vi-VN" dirty="0" err="1"/>
              <a:t>biến</a:t>
            </a:r>
            <a:r>
              <a:rPr lang="vi-VN" dirty="0"/>
              <a:t> </a:t>
            </a:r>
            <a:r>
              <a:rPr lang="vi-VN" dirty="0" err="1"/>
              <a:t>chữ</a:t>
            </a:r>
            <a:r>
              <a:rPr lang="vi-VN" dirty="0"/>
              <a:t> </a:t>
            </a:r>
            <a:r>
              <a:rPr lang="vi-VN" dirty="0" err="1"/>
              <a:t>cái</a:t>
            </a:r>
            <a:r>
              <a:rPr lang="vi-VN" dirty="0"/>
              <a:t> </a:t>
            </a:r>
            <a:r>
              <a:rPr lang="vi-VN" dirty="0" err="1"/>
              <a:t>vừa</a:t>
            </a:r>
            <a:r>
              <a:rPr lang="vi-VN" dirty="0"/>
              <a:t> </a:t>
            </a:r>
            <a:r>
              <a:rPr lang="vi-VN" dirty="0" err="1"/>
              <a:t>nhập</a:t>
            </a:r>
            <a:r>
              <a:rPr lang="vi-VN" dirty="0"/>
              <a:t> </a:t>
            </a:r>
            <a:r>
              <a:rPr lang="vi-VN" dirty="0" err="1"/>
              <a:t>thành</a:t>
            </a:r>
            <a:r>
              <a:rPr lang="vi-VN" dirty="0"/>
              <a:t> </a:t>
            </a:r>
            <a:r>
              <a:rPr lang="vi-VN" dirty="0" err="1"/>
              <a:t>mật</a:t>
            </a:r>
            <a:r>
              <a:rPr lang="vi-VN" dirty="0"/>
              <a:t> </a:t>
            </a:r>
            <a:r>
              <a:rPr lang="vi-VN" dirty="0" err="1"/>
              <a:t>mã</a:t>
            </a:r>
            <a:r>
              <a:rPr lang="vi-VN" dirty="0"/>
              <a:t>, </a:t>
            </a:r>
            <a:r>
              <a:rPr lang="vi-VN" dirty="0" err="1"/>
              <a:t>và</a:t>
            </a:r>
            <a:r>
              <a:rPr lang="vi-VN" dirty="0"/>
              <a:t> </a:t>
            </a:r>
            <a:r>
              <a:rPr lang="vi-VN" dirty="0" err="1"/>
              <a:t>một</a:t>
            </a:r>
            <a:r>
              <a:rPr lang="vi-VN" dirty="0"/>
              <a:t> </a:t>
            </a:r>
            <a:r>
              <a:rPr lang="vi-VN" dirty="0" err="1"/>
              <a:t>bảng</a:t>
            </a:r>
            <a:r>
              <a:rPr lang="vi-VN" dirty="0"/>
              <a:t> </a:t>
            </a:r>
            <a:r>
              <a:rPr lang="vi-VN" dirty="0" err="1"/>
              <a:t>gồm</a:t>
            </a:r>
            <a:r>
              <a:rPr lang="vi-VN" dirty="0"/>
              <a:t> </a:t>
            </a:r>
            <a:r>
              <a:rPr lang="vi-VN" dirty="0" err="1"/>
              <a:t>những</a:t>
            </a:r>
            <a:r>
              <a:rPr lang="vi-VN" dirty="0"/>
              <a:t> </a:t>
            </a:r>
            <a:r>
              <a:rPr lang="vi-VN" dirty="0" err="1"/>
              <a:t>bóng</a:t>
            </a:r>
            <a:r>
              <a:rPr lang="vi-VN" dirty="0"/>
              <a:t> </a:t>
            </a:r>
            <a:r>
              <a:rPr lang="vi-VN" dirty="0" err="1"/>
              <a:t>đèn</a:t>
            </a:r>
            <a:r>
              <a:rPr lang="vi-VN" dirty="0"/>
              <a:t> </a:t>
            </a:r>
            <a:r>
              <a:rPr lang="vi-VN" dirty="0" err="1"/>
              <a:t>nhấp</a:t>
            </a:r>
            <a:r>
              <a:rPr lang="vi-VN" dirty="0"/>
              <a:t> </a:t>
            </a:r>
            <a:r>
              <a:rPr lang="vi-VN" dirty="0" err="1"/>
              <a:t>nháy</a:t>
            </a:r>
            <a:r>
              <a:rPr lang="vi-VN" dirty="0"/>
              <a:t> </a:t>
            </a:r>
            <a:r>
              <a:rPr lang="vi-VN" dirty="0" err="1"/>
              <a:t>thể</a:t>
            </a:r>
            <a:r>
              <a:rPr lang="vi-VN" dirty="0"/>
              <a:t> </a:t>
            </a:r>
            <a:r>
              <a:rPr lang="vi-VN" dirty="0" err="1"/>
              <a:t>hiện</a:t>
            </a:r>
            <a:r>
              <a:rPr lang="vi-VN" dirty="0"/>
              <a:t> </a:t>
            </a:r>
            <a:r>
              <a:rPr lang="vi-VN" dirty="0" err="1"/>
              <a:t>những</a:t>
            </a:r>
            <a:r>
              <a:rPr lang="vi-VN" dirty="0"/>
              <a:t> </a:t>
            </a:r>
            <a:r>
              <a:rPr lang="vi-VN" dirty="0" err="1"/>
              <a:t>chữ</a:t>
            </a:r>
            <a:r>
              <a:rPr lang="vi-VN" dirty="0"/>
              <a:t> </a:t>
            </a:r>
            <a:r>
              <a:rPr lang="vi-VN" dirty="0" err="1"/>
              <a:t>cái</a:t>
            </a:r>
            <a:r>
              <a:rPr lang="vi-VN" dirty="0"/>
              <a:t> </a:t>
            </a:r>
            <a:r>
              <a:rPr lang="vi-VN" dirty="0" err="1"/>
              <a:t>được</a:t>
            </a:r>
            <a:r>
              <a:rPr lang="vi-VN" dirty="0"/>
              <a:t> </a:t>
            </a:r>
            <a:r>
              <a:rPr lang="vi-VN" dirty="0" err="1"/>
              <a:t>mã</a:t>
            </a:r>
            <a:r>
              <a:rPr lang="vi-VN" dirty="0"/>
              <a:t> </a:t>
            </a:r>
            <a:r>
              <a:rPr lang="vi-VN" dirty="0" err="1"/>
              <a:t>hóa</a:t>
            </a:r>
            <a:r>
              <a:rPr lang="vi-VN" dirty="0"/>
              <a:t> </a:t>
            </a:r>
            <a:r>
              <a:rPr lang="vi-VN" dirty="0" err="1"/>
              <a:t>đó</a:t>
            </a:r>
            <a:r>
              <a:rPr lang="vi-VN" dirty="0"/>
              <a:t>. </a:t>
            </a:r>
            <a:r>
              <a:rPr lang="vi-VN" dirty="0" err="1"/>
              <a:t>Bộ</a:t>
            </a:r>
            <a:r>
              <a:rPr lang="vi-VN" dirty="0"/>
              <a:t> </a:t>
            </a:r>
            <a:r>
              <a:rPr lang="vi-VN" dirty="0" err="1"/>
              <a:t>phận</a:t>
            </a:r>
            <a:r>
              <a:rPr lang="vi-VN" dirty="0"/>
              <a:t> </a:t>
            </a:r>
            <a:r>
              <a:rPr lang="vi-VN" dirty="0" err="1"/>
              <a:t>mã</a:t>
            </a:r>
            <a:r>
              <a:rPr lang="vi-VN" dirty="0"/>
              <a:t> </a:t>
            </a:r>
            <a:r>
              <a:rPr lang="vi-VN" dirty="0" err="1"/>
              <a:t>hóa</a:t>
            </a:r>
            <a:r>
              <a:rPr lang="vi-VN" dirty="0"/>
              <a:t> </a:t>
            </a:r>
            <a:r>
              <a:rPr lang="vi-VN" dirty="0" err="1"/>
              <a:t>gồm</a:t>
            </a:r>
            <a:r>
              <a:rPr lang="vi-VN" dirty="0"/>
              <a:t> 3 </a:t>
            </a:r>
            <a:r>
              <a:rPr lang="vi-VN" dirty="0" err="1"/>
              <a:t>bánh</a:t>
            </a:r>
            <a:r>
              <a:rPr lang="vi-VN" dirty="0"/>
              <a:t> xe quay </a:t>
            </a:r>
            <a:r>
              <a:rPr lang="vi-VN" dirty="0" err="1"/>
              <a:t>chữ</a:t>
            </a:r>
            <a:r>
              <a:rPr lang="vi-VN" dirty="0"/>
              <a:t> </a:t>
            </a:r>
            <a:r>
              <a:rPr lang="vi-VN" dirty="0" err="1"/>
              <a:t>có</a:t>
            </a:r>
            <a:r>
              <a:rPr lang="vi-VN" dirty="0"/>
              <a:t> </a:t>
            </a:r>
            <a:r>
              <a:rPr lang="vi-VN" dirty="0" err="1"/>
              <a:t>thể</a:t>
            </a:r>
            <a:r>
              <a:rPr lang="vi-VN" dirty="0"/>
              <a:t> </a:t>
            </a:r>
            <a:r>
              <a:rPr lang="vi-VN" dirty="0" err="1"/>
              <a:t>đổi</a:t>
            </a:r>
            <a:r>
              <a:rPr lang="vi-VN" dirty="0"/>
              <a:t> </a:t>
            </a:r>
            <a:r>
              <a:rPr lang="vi-VN" dirty="0" err="1"/>
              <a:t>chỗ</a:t>
            </a:r>
            <a:r>
              <a:rPr lang="vi-VN" dirty="0"/>
              <a:t> cho nhau. </a:t>
            </a:r>
            <a:r>
              <a:rPr lang="vi-VN" dirty="0" err="1"/>
              <a:t>Dưới</a:t>
            </a:r>
            <a:r>
              <a:rPr lang="vi-VN" dirty="0"/>
              <a:t> </a:t>
            </a:r>
            <a:r>
              <a:rPr lang="vi-VN" dirty="0" err="1"/>
              <a:t>bàn</a:t>
            </a:r>
            <a:r>
              <a:rPr lang="vi-VN" dirty="0"/>
              <a:t> </a:t>
            </a:r>
            <a:r>
              <a:rPr lang="vi-VN" dirty="0" err="1"/>
              <a:t>phím</a:t>
            </a:r>
            <a:r>
              <a:rPr lang="vi-VN" dirty="0"/>
              <a:t> </a:t>
            </a:r>
            <a:r>
              <a:rPr lang="vi-VN" dirty="0" err="1"/>
              <a:t>là</a:t>
            </a:r>
            <a:r>
              <a:rPr lang="vi-VN" dirty="0"/>
              <a:t> </a:t>
            </a:r>
            <a:r>
              <a:rPr lang="vi-VN" dirty="0" err="1"/>
              <a:t>bảng</a:t>
            </a:r>
            <a:r>
              <a:rPr lang="vi-VN" dirty="0"/>
              <a:t> </a:t>
            </a:r>
            <a:r>
              <a:rPr lang="vi-VN" dirty="0" err="1"/>
              <a:t>điện</a:t>
            </a:r>
            <a:r>
              <a:rPr lang="vi-VN" dirty="0"/>
              <a:t> </a:t>
            </a:r>
            <a:r>
              <a:rPr lang="vi-VN" dirty="0" err="1"/>
              <a:t>chứa</a:t>
            </a:r>
            <a:r>
              <a:rPr lang="vi-VN" dirty="0"/>
              <a:t> 6 </a:t>
            </a:r>
            <a:r>
              <a:rPr lang="vi-VN" dirty="0" err="1"/>
              <a:t>sợi</a:t>
            </a:r>
            <a:r>
              <a:rPr lang="vi-VN" dirty="0"/>
              <a:t> </a:t>
            </a:r>
            <a:r>
              <a:rPr lang="vi-VN" dirty="0" err="1"/>
              <a:t>cáp</a:t>
            </a:r>
            <a:r>
              <a:rPr lang="vi-VN" dirty="0"/>
              <a:t>.[5]</a:t>
            </a:r>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17</a:t>
            </a:fld>
            <a:endParaRPr lang="en-Z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về</a:t>
            </a:r>
            <a:r>
              <a:rPr lang="en-US" dirty="0"/>
              <a:t> c</a:t>
            </a:r>
            <a:r>
              <a:rPr lang="vi-VN" dirty="0"/>
              <a:t>ơ</a:t>
            </a:r>
            <a:r>
              <a:rPr lang="en-US" dirty="0"/>
              <a:t> </a:t>
            </a:r>
            <a:r>
              <a:rPr lang="en-US" dirty="0" err="1"/>
              <a:t>chế</a:t>
            </a:r>
            <a:r>
              <a:rPr lang="en-US" dirty="0"/>
              <a:t> </a:t>
            </a:r>
            <a:r>
              <a:rPr lang="en-US" dirty="0" err="1"/>
              <a:t>mã</a:t>
            </a:r>
            <a:r>
              <a:rPr lang="en-US" dirty="0"/>
              <a:t> </a:t>
            </a:r>
            <a:r>
              <a:rPr lang="en-US" dirty="0" err="1"/>
              <a:t>hóa</a:t>
            </a:r>
            <a:r>
              <a:rPr lang="en-US" dirty="0"/>
              <a:t> </a:t>
            </a:r>
            <a:r>
              <a:rPr lang="en-US" dirty="0" err="1"/>
              <a:t>của</a:t>
            </a:r>
            <a:r>
              <a:rPr lang="en-US" dirty="0"/>
              <a:t> enigma</a:t>
            </a:r>
          </a:p>
          <a:p>
            <a:r>
              <a:rPr lang="en-US" dirty="0" err="1"/>
              <a:t>Trên</a:t>
            </a:r>
            <a:r>
              <a:rPr lang="en-US" dirty="0"/>
              <a:t> </a:t>
            </a:r>
            <a:r>
              <a:rPr lang="en-US" dirty="0" err="1"/>
              <a:t>hình</a:t>
            </a:r>
            <a:r>
              <a:rPr lang="en-US" dirty="0"/>
              <a:t> </a:t>
            </a:r>
            <a:r>
              <a:rPr lang="en-US" dirty="0" err="1"/>
              <a:t>là</a:t>
            </a:r>
            <a:r>
              <a:rPr lang="en-US" dirty="0"/>
              <a:t> </a:t>
            </a:r>
            <a:r>
              <a:rPr lang="en-US" dirty="0" err="1"/>
              <a:t>mẫu</a:t>
            </a:r>
            <a:r>
              <a:rPr lang="en-US" dirty="0"/>
              <a:t> c</a:t>
            </a:r>
            <a:r>
              <a:rPr lang="vi-VN" dirty="0"/>
              <a:t>ơ</a:t>
            </a:r>
            <a:r>
              <a:rPr lang="en-US" dirty="0"/>
              <a:t> </a:t>
            </a:r>
            <a:r>
              <a:rPr lang="en-US" dirty="0" err="1"/>
              <a:t>chế</a:t>
            </a:r>
            <a:r>
              <a:rPr lang="en-US" dirty="0"/>
              <a:t> </a:t>
            </a:r>
            <a:r>
              <a:rPr lang="en-US" dirty="0" err="1"/>
              <a:t>mã</a:t>
            </a:r>
            <a:r>
              <a:rPr lang="en-US" dirty="0"/>
              <a:t> </a:t>
            </a:r>
            <a:r>
              <a:rPr lang="en-US" dirty="0" err="1"/>
              <a:t>hóa</a:t>
            </a:r>
            <a:endParaRPr lang="en-US" dirty="0"/>
          </a:p>
          <a:p>
            <a:r>
              <a:rPr lang="en-US" dirty="0" err="1"/>
              <a:t>Mũi</a:t>
            </a:r>
            <a:r>
              <a:rPr lang="en-US" dirty="0"/>
              <a:t> </a:t>
            </a:r>
            <a:r>
              <a:rPr lang="en-US" dirty="0" err="1"/>
              <a:t>tên</a:t>
            </a:r>
            <a:endParaRPr lang="en-US" dirty="0"/>
          </a:p>
          <a:p>
            <a:r>
              <a:rPr lang="en-US" dirty="0" err="1"/>
              <a:t>Trích</a:t>
            </a:r>
            <a:r>
              <a:rPr lang="en-US" dirty="0"/>
              <a:t> clip</a:t>
            </a:r>
          </a:p>
          <a:p>
            <a:r>
              <a:rPr lang="vi-VN" dirty="0" err="1"/>
              <a:t>Các</a:t>
            </a:r>
            <a:r>
              <a:rPr lang="vi-VN" dirty="0"/>
              <a:t> </a:t>
            </a:r>
            <a:r>
              <a:rPr lang="vi-VN" dirty="0" err="1"/>
              <a:t>rotor</a:t>
            </a:r>
            <a:r>
              <a:rPr lang="vi-VN" dirty="0"/>
              <a:t> </a:t>
            </a:r>
            <a:r>
              <a:rPr lang="vi-VN" dirty="0" err="1"/>
              <a:t>hình</a:t>
            </a:r>
            <a:r>
              <a:rPr lang="vi-VN" dirty="0"/>
              <a:t> </a:t>
            </a:r>
            <a:r>
              <a:rPr lang="vi-VN" dirty="0" err="1"/>
              <a:t>thành</a:t>
            </a:r>
            <a:r>
              <a:rPr lang="vi-VN" dirty="0"/>
              <a:t> trung tâm </a:t>
            </a:r>
            <a:r>
              <a:rPr lang="vi-VN" dirty="0" err="1"/>
              <a:t>của</a:t>
            </a:r>
            <a:r>
              <a:rPr lang="vi-VN" dirty="0"/>
              <a:t> </a:t>
            </a:r>
            <a:r>
              <a:rPr lang="vi-VN" dirty="0" err="1"/>
              <a:t>một</a:t>
            </a:r>
            <a:r>
              <a:rPr lang="vi-VN" dirty="0"/>
              <a:t> </a:t>
            </a:r>
            <a:r>
              <a:rPr lang="vi-VN" dirty="0" err="1"/>
              <a:t>máy</a:t>
            </a:r>
            <a:r>
              <a:rPr lang="vi-VN" dirty="0"/>
              <a:t> </a:t>
            </a:r>
            <a:r>
              <a:rPr lang="vi-VN" dirty="0" err="1"/>
              <a:t>Enigma</a:t>
            </a:r>
            <a:r>
              <a:rPr lang="vi-VN" dirty="0"/>
              <a:t>. </a:t>
            </a:r>
            <a:r>
              <a:rPr lang="vi-VN" dirty="0" err="1"/>
              <a:t>Mỗi</a:t>
            </a:r>
            <a:r>
              <a:rPr lang="vi-VN" dirty="0"/>
              <a:t> </a:t>
            </a:r>
            <a:r>
              <a:rPr lang="vi-VN" dirty="0" err="1"/>
              <a:t>rotor</a:t>
            </a:r>
            <a:r>
              <a:rPr lang="vi-VN" dirty="0"/>
              <a:t> </a:t>
            </a:r>
            <a:r>
              <a:rPr lang="vi-VN" dirty="0" err="1"/>
              <a:t>là</a:t>
            </a:r>
            <a:r>
              <a:rPr lang="vi-VN" dirty="0"/>
              <a:t> </a:t>
            </a:r>
            <a:r>
              <a:rPr lang="vi-VN" dirty="0" err="1"/>
              <a:t>một</a:t>
            </a:r>
            <a:r>
              <a:rPr lang="vi-VN" dirty="0"/>
              <a:t> </a:t>
            </a:r>
            <a:r>
              <a:rPr lang="vi-VN" dirty="0" err="1"/>
              <a:t>đĩa</a:t>
            </a:r>
            <a:r>
              <a:rPr lang="vi-VN" dirty="0"/>
              <a:t> </a:t>
            </a:r>
            <a:r>
              <a:rPr lang="vi-VN" dirty="0" err="1"/>
              <a:t>đường</a:t>
            </a:r>
            <a:r>
              <a:rPr lang="vi-VN" dirty="0"/>
              <a:t> </a:t>
            </a:r>
            <a:r>
              <a:rPr lang="vi-VN" dirty="0" err="1"/>
              <a:t>kính</a:t>
            </a:r>
            <a:r>
              <a:rPr lang="vi-VN" dirty="0"/>
              <a:t> </a:t>
            </a:r>
            <a:r>
              <a:rPr lang="vi-VN" dirty="0" err="1"/>
              <a:t>khoảng</a:t>
            </a:r>
            <a:r>
              <a:rPr lang="vi-VN" dirty="0"/>
              <a:t> 10 </a:t>
            </a:r>
            <a:r>
              <a:rPr lang="vi-VN" dirty="0" err="1"/>
              <a:t>cm</a:t>
            </a:r>
            <a:r>
              <a:rPr lang="vi-VN" dirty="0"/>
              <a:t> </a:t>
            </a:r>
            <a:r>
              <a:rPr lang="vi-VN" dirty="0" err="1"/>
              <a:t>được</a:t>
            </a:r>
            <a:r>
              <a:rPr lang="vi-VN" dirty="0"/>
              <a:t> </a:t>
            </a:r>
            <a:r>
              <a:rPr lang="vi-VN" dirty="0" err="1"/>
              <a:t>làm</a:t>
            </a:r>
            <a:r>
              <a:rPr lang="vi-VN" dirty="0"/>
              <a:t> </a:t>
            </a:r>
            <a:r>
              <a:rPr lang="vi-VN" dirty="0" err="1"/>
              <a:t>từ</a:t>
            </a:r>
            <a:r>
              <a:rPr lang="vi-VN" dirty="0"/>
              <a:t> cao su </a:t>
            </a:r>
            <a:r>
              <a:rPr lang="vi-VN" dirty="0" err="1"/>
              <a:t>cứng</a:t>
            </a:r>
            <a:r>
              <a:rPr lang="vi-VN" dirty="0"/>
              <a:t> </a:t>
            </a:r>
            <a:r>
              <a:rPr lang="vi-VN" dirty="0" err="1"/>
              <a:t>hoặc</a:t>
            </a:r>
            <a:r>
              <a:rPr lang="vi-VN" dirty="0"/>
              <a:t> </a:t>
            </a:r>
            <a:r>
              <a:rPr lang="vi-VN" dirty="0" err="1"/>
              <a:t>bakelite</a:t>
            </a:r>
            <a:r>
              <a:rPr lang="vi-VN" dirty="0"/>
              <a:t> </a:t>
            </a:r>
            <a:r>
              <a:rPr lang="vi-VN" dirty="0" err="1"/>
              <a:t>với</a:t>
            </a:r>
            <a:r>
              <a:rPr lang="vi-VN" dirty="0"/>
              <a:t> </a:t>
            </a:r>
            <a:r>
              <a:rPr lang="vi-VN" dirty="0" err="1"/>
              <a:t>đồng</a:t>
            </a:r>
            <a:r>
              <a:rPr lang="vi-VN" dirty="0"/>
              <a:t>, </a:t>
            </a:r>
            <a:r>
              <a:rPr lang="vi-VN" dirty="0" err="1"/>
              <a:t>lò</a:t>
            </a:r>
            <a:r>
              <a:rPr lang="vi-VN" dirty="0"/>
              <a:t> xo, </a:t>
            </a:r>
            <a:r>
              <a:rPr lang="vi-VN" dirty="0" err="1"/>
              <a:t>các</a:t>
            </a:r>
            <a:r>
              <a:rPr lang="vi-VN" dirty="0"/>
              <a:t> chân </a:t>
            </a:r>
            <a:r>
              <a:rPr lang="vi-VN" dirty="0" err="1"/>
              <a:t>tiếp</a:t>
            </a:r>
            <a:r>
              <a:rPr lang="vi-VN" dirty="0"/>
              <a:t> </a:t>
            </a:r>
            <a:r>
              <a:rPr lang="vi-VN" dirty="0" err="1"/>
              <a:t>xúc</a:t>
            </a:r>
            <a:r>
              <a:rPr lang="vi-VN" dirty="0"/>
              <a:t> </a:t>
            </a:r>
            <a:r>
              <a:rPr lang="vi-VN" dirty="0" err="1"/>
              <a:t>điện</a:t>
            </a:r>
            <a:r>
              <a:rPr lang="vi-VN" dirty="0"/>
              <a:t> </a:t>
            </a:r>
            <a:r>
              <a:rPr lang="vi-VN" dirty="0" err="1"/>
              <a:t>sắp</a:t>
            </a:r>
            <a:r>
              <a:rPr lang="vi-VN" dirty="0"/>
              <a:t> </a:t>
            </a:r>
            <a:r>
              <a:rPr lang="vi-VN" dirty="0" err="1"/>
              <a:t>xếp</a:t>
            </a:r>
            <a:r>
              <a:rPr lang="vi-VN" dirty="0"/>
              <a:t> theo </a:t>
            </a:r>
            <a:r>
              <a:rPr lang="vi-VN" dirty="0" err="1"/>
              <a:t>một</a:t>
            </a:r>
            <a:r>
              <a:rPr lang="vi-VN" dirty="0"/>
              <a:t> </a:t>
            </a:r>
            <a:r>
              <a:rPr lang="vi-VN" dirty="0" err="1"/>
              <a:t>vòng</a:t>
            </a:r>
            <a:r>
              <a:rPr lang="vi-VN" dirty="0"/>
              <a:t> </a:t>
            </a:r>
            <a:r>
              <a:rPr lang="vi-VN" dirty="0" err="1"/>
              <a:t>tròn</a:t>
            </a:r>
            <a:r>
              <a:rPr lang="vi-VN" dirty="0"/>
              <a:t>. </a:t>
            </a:r>
            <a:r>
              <a:rPr lang="vi-VN" dirty="0" err="1"/>
              <a:t>Mỗi</a:t>
            </a:r>
            <a:r>
              <a:rPr lang="vi-VN" dirty="0"/>
              <a:t> chân </a:t>
            </a:r>
            <a:r>
              <a:rPr lang="vi-VN" dirty="0" err="1"/>
              <a:t>tiếp</a:t>
            </a:r>
            <a:r>
              <a:rPr lang="vi-VN" dirty="0"/>
              <a:t> </a:t>
            </a:r>
            <a:r>
              <a:rPr lang="vi-VN" dirty="0" err="1"/>
              <a:t>xúc</a:t>
            </a:r>
            <a:r>
              <a:rPr lang="en-US" dirty="0"/>
              <a:t> (pin)</a:t>
            </a:r>
            <a:r>
              <a:rPr lang="vi-VN" dirty="0"/>
              <a:t> </a:t>
            </a:r>
            <a:r>
              <a:rPr lang="vi-VN" dirty="0" err="1"/>
              <a:t>đại</a:t>
            </a:r>
            <a:r>
              <a:rPr lang="vi-VN" dirty="0"/>
              <a:t> </a:t>
            </a:r>
            <a:r>
              <a:rPr lang="vi-VN" dirty="0" err="1"/>
              <a:t>diện</a:t>
            </a:r>
            <a:r>
              <a:rPr lang="vi-VN" dirty="0"/>
              <a:t> cho </a:t>
            </a:r>
            <a:r>
              <a:rPr lang="vi-VN" dirty="0" err="1"/>
              <a:t>bảng</a:t>
            </a:r>
            <a:r>
              <a:rPr lang="vi-VN" dirty="0"/>
              <a:t> </a:t>
            </a:r>
            <a:r>
              <a:rPr lang="vi-VN" dirty="0" err="1"/>
              <a:t>chữ</a:t>
            </a:r>
            <a:r>
              <a:rPr lang="vi-VN" dirty="0"/>
              <a:t> </a:t>
            </a:r>
            <a:r>
              <a:rPr lang="vi-VN" dirty="0" err="1"/>
              <a:t>cái</a:t>
            </a:r>
            <a:r>
              <a:rPr lang="vi-VN" dirty="0"/>
              <a:t>, </a:t>
            </a:r>
            <a:r>
              <a:rPr lang="vi-VN" dirty="0" err="1"/>
              <a:t>thường</a:t>
            </a:r>
            <a:r>
              <a:rPr lang="vi-VN" dirty="0"/>
              <a:t> </a:t>
            </a:r>
            <a:r>
              <a:rPr lang="vi-VN" dirty="0" err="1"/>
              <a:t>là</a:t>
            </a:r>
            <a:r>
              <a:rPr lang="vi-VN" dirty="0"/>
              <a:t> 26 </a:t>
            </a:r>
            <a:r>
              <a:rPr lang="vi-VN" dirty="0" err="1"/>
              <a:t>chữ</a:t>
            </a:r>
            <a:r>
              <a:rPr lang="vi-VN" dirty="0"/>
              <a:t> </a:t>
            </a:r>
            <a:r>
              <a:rPr lang="vi-VN" dirty="0" err="1"/>
              <a:t>từ</a:t>
            </a:r>
            <a:r>
              <a:rPr lang="vi-VN" dirty="0"/>
              <a:t> A-Z. </a:t>
            </a:r>
            <a:r>
              <a:rPr lang="vi-VN" dirty="0" err="1"/>
              <a:t>Các</a:t>
            </a:r>
            <a:r>
              <a:rPr lang="vi-VN" dirty="0"/>
              <a:t> </a:t>
            </a:r>
            <a:r>
              <a:rPr lang="vi-VN" dirty="0" err="1"/>
              <a:t>rotor</a:t>
            </a:r>
            <a:r>
              <a:rPr lang="vi-VN" dirty="0"/>
              <a:t> </a:t>
            </a:r>
            <a:r>
              <a:rPr lang="vi-VN" dirty="0" err="1"/>
              <a:t>được</a:t>
            </a:r>
            <a:r>
              <a:rPr lang="vi-VN" dirty="0"/>
              <a:t> </a:t>
            </a:r>
            <a:r>
              <a:rPr lang="vi-VN" dirty="0" err="1"/>
              <a:t>gắn</a:t>
            </a:r>
            <a:r>
              <a:rPr lang="vi-VN" dirty="0"/>
              <a:t> trên </a:t>
            </a:r>
            <a:r>
              <a:rPr lang="vi-VN" dirty="0" err="1"/>
              <a:t>một</a:t>
            </a:r>
            <a:r>
              <a:rPr lang="vi-VN" dirty="0"/>
              <a:t> </a:t>
            </a:r>
            <a:r>
              <a:rPr lang="vi-VN" dirty="0" err="1"/>
              <a:t>trục</a:t>
            </a:r>
            <a:r>
              <a:rPr lang="vi-VN" dirty="0"/>
              <a:t> </a:t>
            </a:r>
            <a:r>
              <a:rPr lang="vi-VN" dirty="0" err="1"/>
              <a:t>chính</a:t>
            </a:r>
            <a:r>
              <a:rPr lang="vi-VN" dirty="0"/>
              <a:t> </a:t>
            </a:r>
            <a:r>
              <a:rPr lang="vi-VN" dirty="0" err="1"/>
              <a:t>với</a:t>
            </a:r>
            <a:r>
              <a:rPr lang="vi-VN" dirty="0"/>
              <a:t> </a:t>
            </a:r>
            <a:r>
              <a:rPr lang="vi-VN" dirty="0" err="1"/>
              <a:t>các</a:t>
            </a:r>
            <a:r>
              <a:rPr lang="vi-VN" dirty="0"/>
              <a:t> chân </a:t>
            </a:r>
            <a:r>
              <a:rPr lang="vi-VN" dirty="0" err="1"/>
              <a:t>tiếp</a:t>
            </a:r>
            <a:r>
              <a:rPr lang="vi-VN" dirty="0"/>
              <a:t> </a:t>
            </a:r>
            <a:r>
              <a:rPr lang="vi-VN" dirty="0" err="1"/>
              <a:t>xúc</a:t>
            </a:r>
            <a:r>
              <a:rPr lang="vi-VN" dirty="0"/>
              <a:t> </a:t>
            </a:r>
            <a:r>
              <a:rPr lang="vi-VN" dirty="0" err="1"/>
              <a:t>vào</a:t>
            </a:r>
            <a:r>
              <a:rPr lang="vi-VN" dirty="0"/>
              <a:t> </a:t>
            </a:r>
            <a:r>
              <a:rPr lang="vi-VN" dirty="0" err="1"/>
              <a:t>rotor</a:t>
            </a:r>
            <a:r>
              <a:rPr lang="vi-VN" dirty="0"/>
              <a:t> </a:t>
            </a:r>
            <a:r>
              <a:rPr lang="vi-VN" dirty="0" err="1"/>
              <a:t>kế</a:t>
            </a:r>
            <a:r>
              <a:rPr lang="vi-VN" dirty="0"/>
              <a:t> bên.[3]</a:t>
            </a:r>
            <a:endParaRPr lang="en-US" dirty="0"/>
          </a:p>
          <a:p>
            <a:r>
              <a:rPr lang="en-US" dirty="0" err="1"/>
              <a:t>Một</a:t>
            </a:r>
            <a:r>
              <a:rPr lang="en-US" dirty="0"/>
              <a:t> rotor c</a:t>
            </a:r>
            <a:r>
              <a:rPr lang="vi-VN" dirty="0"/>
              <a:t>ơ</a:t>
            </a:r>
            <a:r>
              <a:rPr lang="en-US" dirty="0"/>
              <a:t> </a:t>
            </a:r>
            <a:r>
              <a:rPr lang="en-US" dirty="0" err="1"/>
              <a:t>bản</a:t>
            </a:r>
            <a:r>
              <a:rPr lang="en-US" dirty="0"/>
              <a:t> </a:t>
            </a:r>
            <a:r>
              <a:rPr lang="en-US" dirty="0" err="1"/>
              <a:t>sẽ</a:t>
            </a:r>
            <a:r>
              <a:rPr lang="en-US" dirty="0"/>
              <a:t> </a:t>
            </a:r>
            <a:r>
              <a:rPr lang="en-US" dirty="0" err="1"/>
              <a:t>có</a:t>
            </a:r>
            <a:r>
              <a:rPr lang="en-US" dirty="0"/>
              <a:t> 10 </a:t>
            </a:r>
            <a:r>
              <a:rPr lang="en-US" dirty="0" err="1"/>
              <a:t>bộ</a:t>
            </a:r>
            <a:r>
              <a:rPr lang="en-US" dirty="0"/>
              <a:t> </a:t>
            </a:r>
            <a:r>
              <a:rPr lang="en-US" dirty="0" err="1"/>
              <a:t>phận</a:t>
            </a:r>
            <a:r>
              <a:rPr lang="en-US" dirty="0"/>
              <a:t> </a:t>
            </a:r>
            <a:r>
              <a:rPr lang="en-US" dirty="0" err="1"/>
              <a:t>nh</a:t>
            </a:r>
            <a:r>
              <a:rPr lang="vi-VN" dirty="0"/>
              <a:t>ư</a:t>
            </a:r>
            <a:r>
              <a:rPr lang="en-US" dirty="0"/>
              <a:t> </a:t>
            </a:r>
            <a:r>
              <a:rPr lang="en-US" dirty="0" err="1"/>
              <a:t>trên</a:t>
            </a:r>
            <a:r>
              <a:rPr lang="en-US" dirty="0"/>
              <a:t> </a:t>
            </a:r>
            <a:r>
              <a:rPr lang="en-US" dirty="0" err="1"/>
              <a:t>hình</a:t>
            </a:r>
            <a:r>
              <a:rPr lang="en-US" dirty="0"/>
              <a:t>, </a:t>
            </a:r>
            <a:r>
              <a:rPr lang="en-US" dirty="0" err="1"/>
              <a:t>Với</a:t>
            </a:r>
            <a:r>
              <a:rPr lang="en-US" dirty="0"/>
              <a:t> 1 </a:t>
            </a:r>
            <a:r>
              <a:rPr lang="en-US" dirty="0" err="1"/>
              <a:t>là</a:t>
            </a:r>
            <a:r>
              <a:rPr lang="en-US" dirty="0"/>
              <a:t> </a:t>
            </a:r>
            <a:r>
              <a:rPr lang="en-US" dirty="0" err="1"/>
              <a:t>đĩa</a:t>
            </a:r>
            <a:r>
              <a:rPr lang="en-US" dirty="0"/>
              <a:t> </a:t>
            </a:r>
            <a:r>
              <a:rPr lang="en-US" dirty="0" err="1"/>
              <a:t>kép</a:t>
            </a:r>
            <a:r>
              <a:rPr lang="en-US" dirty="0"/>
              <a:t>, </a:t>
            </a:r>
            <a:r>
              <a:rPr lang="en-US" dirty="0" err="1"/>
              <a:t>tác</a:t>
            </a:r>
            <a:r>
              <a:rPr lang="en-US" dirty="0"/>
              <a:t> </a:t>
            </a:r>
            <a:r>
              <a:rPr lang="en-US" dirty="0" err="1"/>
              <a:t>dụng</a:t>
            </a:r>
            <a:r>
              <a:rPr lang="en-US" dirty="0"/>
              <a:t> </a:t>
            </a:r>
            <a:r>
              <a:rPr lang="en-US" dirty="0" err="1"/>
              <a:t>nh</a:t>
            </a:r>
            <a:r>
              <a:rPr lang="vi-VN" dirty="0"/>
              <a:t>ư</a:t>
            </a:r>
            <a:r>
              <a:rPr lang="en-US" dirty="0"/>
              <a:t> 1 </a:t>
            </a:r>
            <a:r>
              <a:rPr lang="en-US" dirty="0" err="1"/>
              <a:t>cái</a:t>
            </a:r>
            <a:r>
              <a:rPr lang="en-US" dirty="0"/>
              <a:t> </a:t>
            </a:r>
            <a:r>
              <a:rPr lang="en-US" dirty="0" err="1"/>
              <a:t>nêm</a:t>
            </a:r>
            <a:r>
              <a:rPr lang="en-US" dirty="0"/>
              <a:t> </a:t>
            </a:r>
            <a:r>
              <a:rPr lang="en-US" dirty="0" err="1"/>
              <a:t>giữ</a:t>
            </a:r>
            <a:r>
              <a:rPr lang="en-US" dirty="0"/>
              <a:t> </a:t>
            </a:r>
            <a:r>
              <a:rPr lang="en-US" dirty="0" err="1"/>
              <a:t>cho</a:t>
            </a:r>
            <a:r>
              <a:rPr lang="en-US" dirty="0"/>
              <a:t> </a:t>
            </a:r>
            <a:r>
              <a:rPr lang="en-US" dirty="0" err="1"/>
              <a:t>vòng</a:t>
            </a:r>
            <a:r>
              <a:rPr lang="en-US" dirty="0"/>
              <a:t> pin </a:t>
            </a:r>
            <a:r>
              <a:rPr lang="en-US" dirty="0" err="1"/>
              <a:t>phía</a:t>
            </a:r>
            <a:r>
              <a:rPr lang="en-US" dirty="0"/>
              <a:t> </a:t>
            </a:r>
            <a:r>
              <a:rPr lang="en-US" dirty="0" err="1"/>
              <a:t>trong</a:t>
            </a:r>
            <a:r>
              <a:rPr lang="en-US" dirty="0"/>
              <a:t> </a:t>
            </a:r>
            <a:r>
              <a:rPr lang="en-US" dirty="0" err="1"/>
              <a:t>chỉ</a:t>
            </a:r>
            <a:r>
              <a:rPr lang="en-US" dirty="0"/>
              <a:t> </a:t>
            </a:r>
            <a:r>
              <a:rPr lang="en-US" dirty="0" err="1"/>
              <a:t>xoay</a:t>
            </a:r>
            <a:r>
              <a:rPr lang="en-US" dirty="0"/>
              <a:t> </a:t>
            </a:r>
            <a:r>
              <a:rPr lang="en-US" dirty="0" err="1"/>
              <a:t>theo</a:t>
            </a:r>
            <a:r>
              <a:rPr lang="en-US" dirty="0"/>
              <a:t> </a:t>
            </a:r>
            <a:r>
              <a:rPr lang="en-US" dirty="0" err="1"/>
              <a:t>một</a:t>
            </a:r>
            <a:r>
              <a:rPr lang="en-US" dirty="0"/>
              <a:t> </a:t>
            </a:r>
            <a:r>
              <a:rPr lang="en-US" dirty="0" err="1"/>
              <a:t>chiều</a:t>
            </a:r>
            <a:r>
              <a:rPr lang="en-US" dirty="0"/>
              <a:t> </a:t>
            </a:r>
            <a:r>
              <a:rPr lang="en-US" dirty="0" err="1"/>
              <a:t>cố</a:t>
            </a:r>
            <a:r>
              <a:rPr lang="en-US" dirty="0"/>
              <a:t> </a:t>
            </a:r>
            <a:r>
              <a:rPr lang="en-US" dirty="0" err="1"/>
              <a:t>định</a:t>
            </a:r>
            <a:r>
              <a:rPr lang="en-US" dirty="0"/>
              <a:t> </a:t>
            </a:r>
            <a:r>
              <a:rPr lang="en-US" dirty="0" err="1"/>
              <a:t>và</a:t>
            </a:r>
            <a:r>
              <a:rPr lang="en-US" dirty="0"/>
              <a:t> </a:t>
            </a:r>
            <a:r>
              <a:rPr lang="en-US" dirty="0" err="1"/>
              <a:t>không</a:t>
            </a:r>
            <a:r>
              <a:rPr lang="en-US" dirty="0"/>
              <a:t> </a:t>
            </a:r>
            <a:r>
              <a:rPr lang="en-US" dirty="0" err="1"/>
              <a:t>thể</a:t>
            </a:r>
            <a:r>
              <a:rPr lang="en-US" dirty="0"/>
              <a:t> </a:t>
            </a:r>
            <a:r>
              <a:rPr lang="en-US" dirty="0" err="1"/>
              <a:t>tr</a:t>
            </a:r>
            <a:r>
              <a:rPr lang="vi-VN" dirty="0"/>
              <a:t>ư</a:t>
            </a:r>
            <a:r>
              <a:rPr lang="en-US" dirty="0" err="1"/>
              <a:t>ợt</a:t>
            </a:r>
            <a:r>
              <a:rPr lang="en-US" dirty="0"/>
              <a:t> ng</a:t>
            </a:r>
            <a:r>
              <a:rPr lang="vi-VN" dirty="0"/>
              <a:t>ư</a:t>
            </a:r>
            <a:r>
              <a:rPr lang="en-US" dirty="0" err="1"/>
              <a:t>ợc</a:t>
            </a:r>
            <a:r>
              <a:rPr lang="en-US" dirty="0"/>
              <a:t> </a:t>
            </a:r>
            <a:r>
              <a:rPr lang="en-US" dirty="0" err="1"/>
              <a:t>lại</a:t>
            </a:r>
            <a:r>
              <a:rPr lang="en-US" dirty="0"/>
              <a:t>. T</a:t>
            </a:r>
            <a:r>
              <a:rPr lang="vi-VN" dirty="0"/>
              <a:t>ư</a:t>
            </a:r>
            <a:r>
              <a:rPr lang="en-US" dirty="0" err="1"/>
              <a:t>ơng</a:t>
            </a:r>
            <a:r>
              <a:rPr lang="en-US" dirty="0"/>
              <a:t> </a:t>
            </a:r>
            <a:r>
              <a:rPr lang="en-US" dirty="0" err="1"/>
              <a:t>tác</a:t>
            </a:r>
            <a:r>
              <a:rPr lang="en-US" dirty="0"/>
              <a:t> </a:t>
            </a:r>
            <a:r>
              <a:rPr lang="en-US" dirty="0" err="1"/>
              <a:t>trực</a:t>
            </a:r>
            <a:r>
              <a:rPr lang="en-US" dirty="0"/>
              <a:t> </a:t>
            </a:r>
            <a:r>
              <a:rPr lang="en-US" dirty="0" err="1"/>
              <a:t>tiếp</a:t>
            </a:r>
            <a:r>
              <a:rPr lang="en-US" dirty="0"/>
              <a:t> </a:t>
            </a:r>
            <a:r>
              <a:rPr lang="en-US" dirty="0" err="1"/>
              <a:t>với</a:t>
            </a:r>
            <a:r>
              <a:rPr lang="en-US" dirty="0"/>
              <a:t> 1 </a:t>
            </a:r>
            <a:r>
              <a:rPr lang="en-US" dirty="0" err="1"/>
              <a:t>là</a:t>
            </a:r>
            <a:r>
              <a:rPr lang="en-US" dirty="0"/>
              <a:t> 10, </a:t>
            </a:r>
            <a:r>
              <a:rPr lang="en-US" dirty="0" err="1"/>
              <a:t>là</a:t>
            </a:r>
            <a:r>
              <a:rPr lang="en-US" dirty="0"/>
              <a:t> 1 </a:t>
            </a:r>
            <a:r>
              <a:rPr lang="en-US" dirty="0" err="1"/>
              <a:t>bánh</a:t>
            </a:r>
            <a:r>
              <a:rPr lang="en-US" dirty="0"/>
              <a:t> </a:t>
            </a:r>
            <a:r>
              <a:rPr lang="en-US" dirty="0" err="1"/>
              <a:t>răng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đặc</a:t>
            </a:r>
            <a:r>
              <a:rPr lang="en-US" dirty="0"/>
              <a:t> </a:t>
            </a:r>
            <a:r>
              <a:rPr lang="en-US" dirty="0" err="1"/>
              <a:t>biệt</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đĩa</a:t>
            </a:r>
            <a:r>
              <a:rPr lang="en-US" dirty="0"/>
              <a:t> </a:t>
            </a:r>
            <a:r>
              <a:rPr lang="en-US" dirty="0" err="1"/>
              <a:t>kép</a:t>
            </a:r>
            <a:r>
              <a:rPr lang="en-US" dirty="0"/>
              <a:t> </a:t>
            </a:r>
            <a:r>
              <a:rPr lang="en-US" dirty="0" err="1"/>
              <a:t>và</a:t>
            </a:r>
            <a:r>
              <a:rPr lang="en-US" dirty="0"/>
              <a:t> </a:t>
            </a:r>
            <a:r>
              <a:rPr lang="en-US" dirty="0" err="1"/>
              <a:t>giúp</a:t>
            </a:r>
            <a:r>
              <a:rPr lang="en-US" dirty="0"/>
              <a:t> </a:t>
            </a:r>
            <a:r>
              <a:rPr lang="en-US" dirty="0" err="1"/>
              <a:t>vòng</a:t>
            </a:r>
            <a:r>
              <a:rPr lang="en-US" dirty="0"/>
              <a:t> </a:t>
            </a:r>
            <a:r>
              <a:rPr lang="en-US" dirty="0" err="1"/>
              <a:t>chữ</a:t>
            </a:r>
            <a:r>
              <a:rPr lang="en-US" dirty="0"/>
              <a:t> </a:t>
            </a:r>
            <a:r>
              <a:rPr lang="en-US" dirty="0" err="1"/>
              <a:t>chạy</a:t>
            </a:r>
            <a:r>
              <a:rPr lang="en-US" dirty="0"/>
              <a:t> </a:t>
            </a:r>
            <a:r>
              <a:rPr lang="en-US" dirty="0" err="1"/>
              <a:t>độc</a:t>
            </a:r>
            <a:r>
              <a:rPr lang="en-US" dirty="0"/>
              <a:t> </a:t>
            </a:r>
            <a:r>
              <a:rPr lang="en-US" dirty="0" err="1"/>
              <a:t>lập</a:t>
            </a:r>
            <a:r>
              <a:rPr lang="en-US" dirty="0"/>
              <a:t> </a:t>
            </a:r>
            <a:r>
              <a:rPr lang="en-US" dirty="0" err="1"/>
              <a:t>với</a:t>
            </a:r>
            <a:r>
              <a:rPr lang="en-US" dirty="0"/>
              <a:t> </a:t>
            </a:r>
            <a:r>
              <a:rPr lang="en-US" dirty="0" err="1"/>
              <a:t>bánh</a:t>
            </a:r>
            <a:r>
              <a:rPr lang="en-US" dirty="0"/>
              <a:t> </a:t>
            </a:r>
            <a:r>
              <a:rPr lang="en-US" dirty="0" err="1"/>
              <a:t>răng</a:t>
            </a:r>
            <a:r>
              <a:rPr lang="en-US" dirty="0"/>
              <a:t> </a:t>
            </a:r>
            <a:r>
              <a:rPr lang="en-US" dirty="0" err="1"/>
              <a:t>lớn</a:t>
            </a:r>
            <a:r>
              <a:rPr lang="en-US" dirty="0"/>
              <a:t> </a:t>
            </a:r>
            <a:r>
              <a:rPr lang="en-US" dirty="0" err="1"/>
              <a:t>bên</a:t>
            </a:r>
            <a:r>
              <a:rPr lang="en-US" dirty="0"/>
              <a:t> </a:t>
            </a:r>
            <a:r>
              <a:rPr lang="en-US" dirty="0" err="1"/>
              <a:t>ngoài</a:t>
            </a:r>
            <a:r>
              <a:rPr lang="en-US" dirty="0"/>
              <a:t> </a:t>
            </a:r>
            <a:r>
              <a:rPr lang="en-US" dirty="0" err="1"/>
              <a:t>khi</a:t>
            </a:r>
            <a:r>
              <a:rPr lang="en-US" dirty="0"/>
              <a:t> </a:t>
            </a:r>
            <a:r>
              <a:rPr lang="en-US" dirty="0" err="1"/>
              <a:t>điều</a:t>
            </a:r>
            <a:r>
              <a:rPr lang="en-US" dirty="0"/>
              <a:t> </a:t>
            </a:r>
            <a:r>
              <a:rPr lang="en-US" dirty="0" err="1"/>
              <a:t>chỉnh</a:t>
            </a:r>
            <a:r>
              <a:rPr lang="en-US" dirty="0"/>
              <a:t>. 2 </a:t>
            </a:r>
            <a:r>
              <a:rPr lang="en-US" dirty="0" err="1"/>
              <a:t>là</a:t>
            </a:r>
            <a:r>
              <a:rPr lang="en-US" dirty="0"/>
              <a:t> </a:t>
            </a:r>
            <a:r>
              <a:rPr lang="en-US" dirty="0" err="1"/>
              <a:t>một</a:t>
            </a:r>
            <a:r>
              <a:rPr lang="en-US" dirty="0"/>
              <a:t> </a:t>
            </a:r>
            <a:r>
              <a:rPr lang="en-US" dirty="0" err="1"/>
              <a:t>vòng</a:t>
            </a:r>
            <a:r>
              <a:rPr lang="en-US" dirty="0"/>
              <a:t> </a:t>
            </a:r>
            <a:r>
              <a:rPr lang="en-US" dirty="0" err="1"/>
              <a:t>cố</a:t>
            </a:r>
            <a:r>
              <a:rPr lang="en-US" dirty="0"/>
              <a:t> </a:t>
            </a:r>
            <a:r>
              <a:rPr lang="en-US" dirty="0" err="1"/>
              <a:t>định</a:t>
            </a:r>
            <a:r>
              <a:rPr lang="en-US" dirty="0"/>
              <a:t> pin </a:t>
            </a:r>
            <a:r>
              <a:rPr lang="en-US" dirty="0" err="1"/>
              <a:t>với</a:t>
            </a:r>
            <a:r>
              <a:rPr lang="en-US" dirty="0"/>
              <a:t> dot </a:t>
            </a:r>
            <a:r>
              <a:rPr lang="en-US" dirty="0" err="1"/>
              <a:t>đen</a:t>
            </a:r>
            <a:r>
              <a:rPr lang="en-US" dirty="0"/>
              <a:t> </a:t>
            </a:r>
            <a:r>
              <a:rPr lang="en-US" dirty="0" err="1"/>
              <a:t>nhỏ</a:t>
            </a:r>
            <a:r>
              <a:rPr lang="en-US" dirty="0"/>
              <a:t> </a:t>
            </a:r>
            <a:r>
              <a:rPr lang="en-US" dirty="0" err="1"/>
              <a:t>ký</a:t>
            </a:r>
            <a:r>
              <a:rPr lang="en-US" dirty="0"/>
              <a:t> </a:t>
            </a:r>
            <a:r>
              <a:rPr lang="en-US" dirty="0" err="1"/>
              <a:t>hiệu</a:t>
            </a:r>
            <a:r>
              <a:rPr lang="en-US" dirty="0"/>
              <a:t> </a:t>
            </a:r>
            <a:r>
              <a:rPr lang="en-US" dirty="0" err="1"/>
              <a:t>cho</a:t>
            </a:r>
            <a:r>
              <a:rPr lang="en-US" dirty="0"/>
              <a:t> </a:t>
            </a:r>
            <a:r>
              <a:rPr lang="en-US" dirty="0" err="1"/>
              <a:t>chữ</a:t>
            </a:r>
            <a:r>
              <a:rPr lang="en-US" dirty="0"/>
              <a:t> A, 3 </a:t>
            </a:r>
            <a:r>
              <a:rPr lang="en-US" dirty="0" err="1"/>
              <a:t>là</a:t>
            </a:r>
            <a:r>
              <a:rPr lang="en-US" dirty="0"/>
              <a:t> </a:t>
            </a:r>
            <a:r>
              <a:rPr lang="en-US" dirty="0" err="1"/>
              <a:t>vòng</a:t>
            </a:r>
            <a:r>
              <a:rPr lang="en-US" dirty="0"/>
              <a:t> </a:t>
            </a:r>
            <a:r>
              <a:rPr lang="en-US" dirty="0" err="1"/>
              <a:t>chữ</a:t>
            </a:r>
            <a:r>
              <a:rPr lang="en-US" dirty="0"/>
              <a:t>, </a:t>
            </a:r>
            <a:r>
              <a:rPr lang="en-US" dirty="0" err="1"/>
              <a:t>với</a:t>
            </a:r>
            <a:r>
              <a:rPr lang="en-US" dirty="0"/>
              <a:t> 4;5 </a:t>
            </a:r>
            <a:r>
              <a:rPr lang="en-US" dirty="0" err="1"/>
              <a:t>là</a:t>
            </a:r>
            <a:r>
              <a:rPr lang="en-US" dirty="0"/>
              <a:t> 2 </a:t>
            </a:r>
            <a:r>
              <a:rPr lang="en-US" dirty="0" err="1"/>
              <a:t>phần</a:t>
            </a:r>
            <a:r>
              <a:rPr lang="en-US" dirty="0"/>
              <a:t> </a:t>
            </a:r>
            <a:r>
              <a:rPr lang="en-US" dirty="0" err="1"/>
              <a:t>của</a:t>
            </a:r>
            <a:r>
              <a:rPr lang="en-US" dirty="0"/>
              <a:t> pin </a:t>
            </a:r>
            <a:r>
              <a:rPr lang="en-US" dirty="0" err="1"/>
              <a:t>kết</a:t>
            </a:r>
            <a:r>
              <a:rPr lang="en-US" dirty="0"/>
              <a:t> </a:t>
            </a:r>
            <a:r>
              <a:rPr lang="en-US" dirty="0" err="1"/>
              <a:t>nối</a:t>
            </a:r>
            <a:r>
              <a:rPr lang="en-US" dirty="0"/>
              <a:t> </a:t>
            </a:r>
            <a:r>
              <a:rPr lang="en-US" dirty="0" err="1"/>
              <a:t>với</a:t>
            </a:r>
            <a:r>
              <a:rPr lang="en-US" dirty="0"/>
              <a:t> </a:t>
            </a:r>
            <a:r>
              <a:rPr lang="en-US" dirty="0" err="1"/>
              <a:t>nhau</a:t>
            </a:r>
            <a:r>
              <a:rPr lang="en-US" dirty="0"/>
              <a:t> </a:t>
            </a:r>
            <a:r>
              <a:rPr lang="en-US" dirty="0" err="1"/>
              <a:t>bằng</a:t>
            </a:r>
            <a:r>
              <a:rPr lang="en-US" dirty="0"/>
              <a:t> </a:t>
            </a:r>
            <a:r>
              <a:rPr lang="en-US" dirty="0" err="1"/>
              <a:t>dây</a:t>
            </a:r>
            <a:r>
              <a:rPr lang="en-US" dirty="0"/>
              <a:t> </a:t>
            </a:r>
            <a:r>
              <a:rPr lang="en-US" dirty="0" err="1"/>
              <a:t>điện</a:t>
            </a:r>
            <a:r>
              <a:rPr lang="en-US" dirty="0"/>
              <a:t>, ( </a:t>
            </a:r>
            <a:r>
              <a:rPr lang="en-US" dirty="0" err="1"/>
              <a:t>bên</a:t>
            </a:r>
            <a:r>
              <a:rPr lang="en-US" dirty="0"/>
              <a:t> </a:t>
            </a:r>
            <a:r>
              <a:rPr lang="en-US" dirty="0" err="1"/>
              <a:t>trái</a:t>
            </a:r>
            <a:r>
              <a:rPr lang="en-US" dirty="0"/>
              <a:t> </a:t>
            </a:r>
            <a:r>
              <a:rPr lang="en-US" dirty="0" err="1"/>
              <a:t>đầu</a:t>
            </a:r>
            <a:r>
              <a:rPr lang="en-US" dirty="0"/>
              <a:t> </a:t>
            </a:r>
            <a:r>
              <a:rPr lang="en-US" dirty="0" err="1"/>
              <a:t>ra</a:t>
            </a:r>
            <a:r>
              <a:rPr lang="en-US" dirty="0"/>
              <a:t> </a:t>
            </a:r>
            <a:r>
              <a:rPr lang="en-US" dirty="0" err="1"/>
              <a:t>bên</a:t>
            </a:r>
            <a:r>
              <a:rPr lang="en-US" dirty="0"/>
              <a:t> </a:t>
            </a:r>
            <a:r>
              <a:rPr lang="en-US" dirty="0" err="1"/>
              <a:t>phải</a:t>
            </a:r>
            <a:r>
              <a:rPr lang="en-US" dirty="0"/>
              <a:t> </a:t>
            </a:r>
            <a:r>
              <a:rPr lang="en-US" dirty="0" err="1"/>
              <a:t>đầu</a:t>
            </a:r>
            <a:r>
              <a:rPr lang="en-US" dirty="0"/>
              <a:t> </a:t>
            </a:r>
            <a:r>
              <a:rPr lang="en-US" dirty="0" err="1"/>
              <a:t>vào</a:t>
            </a:r>
            <a:r>
              <a:rPr lang="en-US" dirty="0"/>
              <a:t> ) </a:t>
            </a:r>
            <a:r>
              <a:rPr lang="en-US" dirty="0" err="1"/>
              <a:t>thì</a:t>
            </a:r>
            <a:r>
              <a:rPr lang="en-US" dirty="0"/>
              <a:t> </a:t>
            </a:r>
            <a:r>
              <a:rPr lang="en-US" dirty="0" err="1"/>
              <a:t>không</a:t>
            </a:r>
            <a:r>
              <a:rPr lang="en-US" dirty="0"/>
              <a:t> </a:t>
            </a:r>
            <a:r>
              <a:rPr lang="en-US" dirty="0" err="1"/>
              <a:t>bị</a:t>
            </a:r>
            <a:r>
              <a:rPr lang="en-US" dirty="0"/>
              <a:t> </a:t>
            </a:r>
            <a:r>
              <a:rPr lang="en-US" dirty="0" err="1"/>
              <a:t>đứt</a:t>
            </a:r>
            <a:r>
              <a:rPr lang="en-US" dirty="0"/>
              <a:t>. 7 </a:t>
            </a:r>
            <a:r>
              <a:rPr lang="en-US" dirty="0" err="1"/>
              <a:t>có</a:t>
            </a:r>
            <a:r>
              <a:rPr lang="en-US" dirty="0"/>
              <a:t> </a:t>
            </a:r>
            <a:r>
              <a:rPr lang="en-US" dirty="0" err="1"/>
              <a:t>chức</a:t>
            </a:r>
            <a:r>
              <a:rPr lang="en-US" dirty="0"/>
              <a:t> </a:t>
            </a:r>
            <a:r>
              <a:rPr lang="en-US" dirty="0" err="1"/>
              <a:t>năng</a:t>
            </a:r>
            <a:r>
              <a:rPr lang="en-US" dirty="0"/>
              <a:t> </a:t>
            </a:r>
            <a:r>
              <a:rPr lang="en-US" dirty="0" err="1"/>
              <a:t>vừa</a:t>
            </a:r>
            <a:r>
              <a:rPr lang="en-US" dirty="0"/>
              <a:t> </a:t>
            </a:r>
            <a:r>
              <a:rPr lang="en-US" dirty="0" err="1"/>
              <a:t>làm</a:t>
            </a:r>
            <a:r>
              <a:rPr lang="en-US" dirty="0"/>
              <a:t> </a:t>
            </a:r>
            <a:r>
              <a:rPr lang="en-US" dirty="0" err="1"/>
              <a:t>giá</a:t>
            </a:r>
            <a:r>
              <a:rPr lang="en-US" dirty="0"/>
              <a:t> </a:t>
            </a:r>
            <a:r>
              <a:rPr lang="en-US" dirty="0" err="1"/>
              <a:t>đỡ</a:t>
            </a:r>
            <a:r>
              <a:rPr lang="en-US" dirty="0"/>
              <a:t> </a:t>
            </a:r>
            <a:r>
              <a:rPr lang="en-US" dirty="0" err="1"/>
              <a:t>cho</a:t>
            </a:r>
            <a:r>
              <a:rPr lang="en-US" dirty="0"/>
              <a:t> </a:t>
            </a:r>
            <a:r>
              <a:rPr lang="en-US" dirty="0" err="1"/>
              <a:t>hệ</a:t>
            </a:r>
            <a:r>
              <a:rPr lang="en-US" dirty="0"/>
              <a:t> </a:t>
            </a:r>
            <a:r>
              <a:rPr lang="en-US" dirty="0" err="1"/>
              <a:t>thống</a:t>
            </a:r>
            <a:r>
              <a:rPr lang="en-US" dirty="0"/>
              <a:t> quay, </a:t>
            </a:r>
            <a:r>
              <a:rPr lang="en-US" dirty="0" err="1"/>
              <a:t>vừa</a:t>
            </a:r>
            <a:r>
              <a:rPr lang="en-US" dirty="0"/>
              <a:t> </a:t>
            </a:r>
            <a:r>
              <a:rPr lang="en-US" dirty="0" err="1"/>
              <a:t>có</a:t>
            </a:r>
            <a:r>
              <a:rPr lang="en-US" dirty="0"/>
              <a:t> </a:t>
            </a:r>
            <a:r>
              <a:rPr lang="en-US" dirty="0" err="1"/>
              <a:t>chức</a:t>
            </a:r>
            <a:r>
              <a:rPr lang="en-US" dirty="0"/>
              <a:t> </a:t>
            </a:r>
            <a:r>
              <a:rPr lang="en-US" dirty="0" err="1"/>
              <a:t>năng</a:t>
            </a:r>
            <a:r>
              <a:rPr lang="en-US" dirty="0"/>
              <a:t> </a:t>
            </a:r>
            <a:r>
              <a:rPr lang="en-US" dirty="0" err="1"/>
              <a:t>đánh</a:t>
            </a:r>
            <a:r>
              <a:rPr lang="en-US" dirty="0"/>
              <a:t> </a:t>
            </a:r>
            <a:r>
              <a:rPr lang="en-US" dirty="0" err="1"/>
              <a:t>dấu</a:t>
            </a:r>
            <a:r>
              <a:rPr lang="en-US" dirty="0"/>
              <a:t> </a:t>
            </a:r>
            <a:r>
              <a:rPr lang="en-US" dirty="0" err="1"/>
              <a:t>và</a:t>
            </a:r>
            <a:r>
              <a:rPr lang="en-US" dirty="0"/>
              <a:t> </a:t>
            </a:r>
            <a:r>
              <a:rPr lang="en-US" dirty="0" err="1"/>
              <a:t>tăng</a:t>
            </a:r>
            <a:r>
              <a:rPr lang="en-US" dirty="0"/>
              <a:t> </a:t>
            </a:r>
            <a:r>
              <a:rPr lang="en-US" dirty="0" err="1"/>
              <a:t>độ</a:t>
            </a:r>
            <a:r>
              <a:rPr lang="en-US" dirty="0"/>
              <a:t> </a:t>
            </a:r>
            <a:r>
              <a:rPr lang="en-US" dirty="0" err="1"/>
              <a:t>tr</a:t>
            </a:r>
            <a:r>
              <a:rPr lang="vi-VN" dirty="0"/>
              <a:t>ơ</a:t>
            </a:r>
            <a:r>
              <a:rPr lang="en-US" dirty="0"/>
              <a:t>n </a:t>
            </a:r>
            <a:r>
              <a:rPr lang="en-US" dirty="0" err="1"/>
              <a:t>tru</a:t>
            </a:r>
            <a:r>
              <a:rPr lang="en-US" dirty="0"/>
              <a:t> </a:t>
            </a:r>
            <a:r>
              <a:rPr lang="en-US" dirty="0" err="1"/>
              <a:t>cho</a:t>
            </a:r>
            <a:r>
              <a:rPr lang="en-US" dirty="0"/>
              <a:t> rotor.</a:t>
            </a:r>
          </a:p>
          <a:p>
            <a:r>
              <a:rPr lang="en-US" dirty="0" err="1"/>
              <a:t>Khác</a:t>
            </a:r>
            <a:r>
              <a:rPr lang="en-US" dirty="0"/>
              <a:t> </a:t>
            </a:r>
            <a:r>
              <a:rPr lang="en-US" dirty="0" err="1"/>
              <a:t>với</a:t>
            </a:r>
            <a:r>
              <a:rPr lang="en-US" dirty="0"/>
              <a:t> </a:t>
            </a:r>
            <a:r>
              <a:rPr lang="en-US" dirty="0" err="1"/>
              <a:t>bánh</a:t>
            </a:r>
            <a:r>
              <a:rPr lang="en-US" dirty="0"/>
              <a:t> rang đ</a:t>
            </a:r>
            <a:r>
              <a:rPr lang="vi-VN" dirty="0"/>
              <a:t>ư</a:t>
            </a:r>
            <a:r>
              <a:rPr lang="en-US" dirty="0" err="1"/>
              <a:t>ợc</a:t>
            </a:r>
            <a:r>
              <a:rPr lang="en-US" dirty="0"/>
              <a:t> </a:t>
            </a:r>
            <a:r>
              <a:rPr lang="en-US" dirty="0" err="1"/>
              <a:t>nêu</a:t>
            </a:r>
            <a:r>
              <a:rPr lang="en-US" dirty="0"/>
              <a:t> ở </a:t>
            </a:r>
            <a:r>
              <a:rPr lang="en-US" dirty="0" err="1"/>
              <a:t>lúc</a:t>
            </a:r>
            <a:r>
              <a:rPr lang="en-US" dirty="0"/>
              <a:t> </a:t>
            </a:r>
            <a:r>
              <a:rPr lang="en-US" dirty="0" err="1"/>
              <a:t>đầu</a:t>
            </a:r>
            <a:r>
              <a:rPr lang="en-US" dirty="0"/>
              <a:t>, </a:t>
            </a:r>
            <a:r>
              <a:rPr lang="en-US" dirty="0" err="1"/>
              <a:t>kỹ</a:t>
            </a:r>
            <a:r>
              <a:rPr lang="en-US" dirty="0"/>
              <a:t> s</a:t>
            </a:r>
            <a:r>
              <a:rPr lang="vi-VN" dirty="0"/>
              <a:t>ư</a:t>
            </a:r>
            <a:r>
              <a:rPr lang="en-US" dirty="0"/>
              <a:t> </a:t>
            </a:r>
            <a:r>
              <a:rPr lang="en-US" dirty="0" err="1"/>
              <a:t>thiết</a:t>
            </a:r>
            <a:r>
              <a:rPr lang="en-US" dirty="0"/>
              <a:t> </a:t>
            </a:r>
            <a:r>
              <a:rPr lang="en-US" dirty="0" err="1"/>
              <a:t>kế</a:t>
            </a:r>
            <a:r>
              <a:rPr lang="en-US" dirty="0"/>
              <a:t> </a:t>
            </a:r>
            <a:r>
              <a:rPr lang="en-US" dirty="0" err="1"/>
              <a:t>hệ</a:t>
            </a:r>
            <a:r>
              <a:rPr lang="en-US" dirty="0"/>
              <a:t> </a:t>
            </a:r>
            <a:r>
              <a:rPr lang="en-US" dirty="0" err="1"/>
              <a:t>thống</a:t>
            </a:r>
            <a:r>
              <a:rPr lang="en-US" dirty="0"/>
              <a:t> rotor </a:t>
            </a:r>
            <a:r>
              <a:rPr lang="en-US" dirty="0" err="1"/>
              <a:t>phải</a:t>
            </a:r>
            <a:r>
              <a:rPr lang="en-US" dirty="0"/>
              <a:t> </a:t>
            </a:r>
            <a:r>
              <a:rPr lang="en-US" dirty="0" err="1"/>
              <a:t>mã</a:t>
            </a:r>
            <a:r>
              <a:rPr lang="en-US" dirty="0"/>
              <a:t> </a:t>
            </a:r>
            <a:r>
              <a:rPr lang="en-US" dirty="0" err="1"/>
              <a:t>hóa</a:t>
            </a:r>
            <a:r>
              <a:rPr lang="en-US" dirty="0"/>
              <a:t> đ</a:t>
            </a:r>
            <a:r>
              <a:rPr lang="vi-VN" dirty="0"/>
              <a:t>ư</a:t>
            </a:r>
            <a:r>
              <a:rPr lang="en-US" dirty="0" err="1"/>
              <a:t>ợc</a:t>
            </a:r>
            <a:r>
              <a:rPr lang="en-US" dirty="0"/>
              <a:t> code, </a:t>
            </a:r>
            <a:r>
              <a:rPr lang="en-US" dirty="0" err="1"/>
              <a:t>đồng</a:t>
            </a:r>
            <a:r>
              <a:rPr lang="en-US" dirty="0"/>
              <a:t> </a:t>
            </a:r>
            <a:r>
              <a:rPr lang="en-US" dirty="0" err="1"/>
              <a:t>thời</a:t>
            </a:r>
            <a:r>
              <a:rPr lang="en-US" dirty="0"/>
              <a:t> </a:t>
            </a:r>
            <a:r>
              <a:rPr lang="en-US" dirty="0" err="1"/>
              <a:t>có</a:t>
            </a:r>
            <a:r>
              <a:rPr lang="en-US" dirty="0"/>
              <a:t> </a:t>
            </a:r>
            <a:r>
              <a:rPr lang="en-US" dirty="0" err="1"/>
              <a:t>thể</a:t>
            </a:r>
            <a:r>
              <a:rPr lang="en-US" dirty="0"/>
              <a:t> </a:t>
            </a:r>
            <a:r>
              <a:rPr lang="en-US" dirty="0" err="1"/>
              <a:t>điều</a:t>
            </a:r>
            <a:r>
              <a:rPr lang="en-US" dirty="0"/>
              <a:t> </a:t>
            </a:r>
            <a:r>
              <a:rPr lang="en-US" dirty="0" err="1"/>
              <a:t>chỉnh</a:t>
            </a:r>
            <a:r>
              <a:rPr lang="en-US" dirty="0"/>
              <a:t> </a:t>
            </a:r>
            <a:r>
              <a:rPr lang="en-US" dirty="0" err="1"/>
              <a:t>phần</a:t>
            </a:r>
            <a:r>
              <a:rPr lang="en-US" dirty="0"/>
              <a:t> </a:t>
            </a:r>
            <a:r>
              <a:rPr lang="en-US" dirty="0" err="1"/>
              <a:t>mã</a:t>
            </a:r>
            <a:r>
              <a:rPr lang="en-US" dirty="0"/>
              <a:t> </a:t>
            </a:r>
            <a:r>
              <a:rPr lang="en-US" dirty="0" err="1"/>
              <a:t>hóa</a:t>
            </a:r>
            <a:r>
              <a:rPr lang="en-US" dirty="0"/>
              <a:t> </a:t>
            </a:r>
            <a:r>
              <a:rPr lang="en-US" dirty="0" err="1"/>
              <a:t>linh</a:t>
            </a:r>
            <a:r>
              <a:rPr lang="en-US" dirty="0"/>
              <a:t> </a:t>
            </a:r>
            <a:r>
              <a:rPr lang="en-US" dirty="0" err="1"/>
              <a:t>hoạt</a:t>
            </a:r>
            <a:endParaRPr lang="en-US" dirty="0"/>
          </a:p>
          <a:p>
            <a:r>
              <a:rPr lang="en-US" dirty="0" err="1"/>
              <a:t>Tôi</a:t>
            </a:r>
            <a:r>
              <a:rPr lang="en-US" dirty="0"/>
              <a:t> </a:t>
            </a:r>
            <a:r>
              <a:rPr lang="en-US" dirty="0" err="1"/>
              <a:t>sẽ</a:t>
            </a:r>
            <a:r>
              <a:rPr lang="en-US" dirty="0"/>
              <a:t> </a:t>
            </a:r>
            <a:r>
              <a:rPr lang="en-US" dirty="0" err="1"/>
              <a:t>nói</a:t>
            </a:r>
            <a:r>
              <a:rPr lang="en-US" dirty="0"/>
              <a:t> </a:t>
            </a:r>
            <a:r>
              <a:rPr lang="en-US" dirty="0" err="1"/>
              <a:t>rõ</a:t>
            </a:r>
            <a:r>
              <a:rPr lang="en-US" dirty="0"/>
              <a:t> </a:t>
            </a:r>
            <a:r>
              <a:rPr lang="en-US" dirty="0" err="1"/>
              <a:t>về</a:t>
            </a:r>
            <a:r>
              <a:rPr lang="en-US" dirty="0"/>
              <a:t> </a:t>
            </a:r>
            <a:r>
              <a:rPr lang="en-US" dirty="0" err="1"/>
              <a:t>hheej</a:t>
            </a:r>
            <a:r>
              <a:rPr lang="en-US" dirty="0"/>
              <a:t> </a:t>
            </a:r>
            <a:r>
              <a:rPr lang="en-US" dirty="0" err="1"/>
              <a:t>thống</a:t>
            </a:r>
            <a:r>
              <a:rPr lang="en-US" dirty="0"/>
              <a:t> </a:t>
            </a:r>
            <a:r>
              <a:rPr lang="en-US" dirty="0" err="1"/>
              <a:t>đầu</a:t>
            </a:r>
            <a:r>
              <a:rPr lang="en-US" dirty="0"/>
              <a:t> </a:t>
            </a:r>
            <a:r>
              <a:rPr lang="en-US" dirty="0" err="1"/>
              <a:t>khấc</a:t>
            </a:r>
            <a:r>
              <a:rPr lang="en-US" dirty="0"/>
              <a:t> </a:t>
            </a:r>
            <a:r>
              <a:rPr lang="en-US" dirty="0" err="1"/>
              <a:t>này</a:t>
            </a:r>
            <a:r>
              <a:rPr lang="en-US" dirty="0"/>
              <a:t> </a:t>
            </a:r>
            <a:r>
              <a:rPr lang="en-US" dirty="0" err="1"/>
              <a:t>sau</a:t>
            </a:r>
            <a:endParaRPr lang="en-US" dirty="0"/>
          </a:p>
          <a:p>
            <a:r>
              <a:rPr lang="en-US" dirty="0" err="1"/>
              <a:t>Trong</a:t>
            </a:r>
            <a:r>
              <a:rPr lang="en-US" dirty="0"/>
              <a:t> </a:t>
            </a:r>
            <a:r>
              <a:rPr lang="en-US" dirty="0" err="1"/>
              <a:t>hệ</a:t>
            </a:r>
            <a:r>
              <a:rPr lang="en-US" dirty="0"/>
              <a:t> </a:t>
            </a:r>
            <a:r>
              <a:rPr lang="en-US" dirty="0" err="1"/>
              <a:t>thống</a:t>
            </a:r>
            <a:r>
              <a:rPr lang="en-US" dirty="0"/>
              <a:t> </a:t>
            </a:r>
            <a:r>
              <a:rPr lang="en-US" dirty="0" err="1"/>
              <a:t>bánh</a:t>
            </a:r>
            <a:r>
              <a:rPr lang="en-US" dirty="0"/>
              <a:t> rang </a:t>
            </a:r>
            <a:r>
              <a:rPr lang="en-US" dirty="0" err="1"/>
              <a:t>còn</a:t>
            </a:r>
            <a:r>
              <a:rPr lang="en-US" dirty="0"/>
              <a:t> </a:t>
            </a:r>
            <a:r>
              <a:rPr lang="en-US" dirty="0" err="1"/>
              <a:t>có</a:t>
            </a:r>
            <a:r>
              <a:rPr lang="en-US" dirty="0"/>
              <a:t> 1 </a:t>
            </a:r>
            <a:r>
              <a:rPr lang="en-US" dirty="0" err="1"/>
              <a:t>bộ</a:t>
            </a:r>
            <a:r>
              <a:rPr lang="en-US" dirty="0"/>
              <a:t> </a:t>
            </a:r>
            <a:r>
              <a:rPr lang="en-US" dirty="0" err="1"/>
              <a:t>phận</a:t>
            </a:r>
            <a:r>
              <a:rPr lang="en-US" dirty="0"/>
              <a:t> </a:t>
            </a:r>
            <a:r>
              <a:rPr lang="en-US" dirty="0" err="1"/>
              <a:t>khác</a:t>
            </a:r>
            <a:r>
              <a:rPr lang="en-US" dirty="0"/>
              <a:t> </a:t>
            </a:r>
            <a:r>
              <a:rPr lang="en-US" dirty="0" err="1"/>
              <a:t>là</a:t>
            </a:r>
            <a:r>
              <a:rPr lang="en-US" dirty="0"/>
              <a:t> reflector, </a:t>
            </a:r>
            <a:r>
              <a:rPr lang="en-US" dirty="0" err="1"/>
              <a:t>đây</a:t>
            </a:r>
            <a:r>
              <a:rPr lang="en-US" dirty="0"/>
              <a:t> </a:t>
            </a:r>
            <a:r>
              <a:rPr lang="en-US" dirty="0" err="1"/>
              <a:t>là</a:t>
            </a:r>
            <a:r>
              <a:rPr lang="en-US" dirty="0"/>
              <a:t> 1 </a:t>
            </a:r>
            <a:r>
              <a:rPr lang="en-US" dirty="0" err="1"/>
              <a:t>hệ</a:t>
            </a:r>
            <a:r>
              <a:rPr lang="en-US" dirty="0"/>
              <a:t> </a:t>
            </a:r>
            <a:r>
              <a:rPr lang="en-US" dirty="0" err="1"/>
              <a:t>thống</a:t>
            </a:r>
            <a:r>
              <a:rPr lang="en-US" dirty="0"/>
              <a:t> </a:t>
            </a:r>
            <a:r>
              <a:rPr lang="en-US" dirty="0" err="1"/>
              <a:t>tráo</a:t>
            </a:r>
            <a:r>
              <a:rPr lang="en-US" dirty="0"/>
              <a:t> </a:t>
            </a:r>
            <a:r>
              <a:rPr lang="en-US" dirty="0" err="1"/>
              <a:t>đổi</a:t>
            </a:r>
            <a:r>
              <a:rPr lang="en-US" dirty="0"/>
              <a:t>, tang </a:t>
            </a:r>
            <a:r>
              <a:rPr lang="en-US" dirty="0" err="1"/>
              <a:t>độ</a:t>
            </a:r>
            <a:r>
              <a:rPr lang="en-US" dirty="0"/>
              <a:t> </a:t>
            </a:r>
            <a:r>
              <a:rPr lang="en-US" dirty="0" err="1"/>
              <a:t>khó</a:t>
            </a:r>
            <a:r>
              <a:rPr lang="en-US" dirty="0"/>
              <a:t> </a:t>
            </a:r>
            <a:r>
              <a:rPr lang="en-US" dirty="0" err="1"/>
              <a:t>cho</a:t>
            </a:r>
            <a:r>
              <a:rPr lang="en-US" dirty="0"/>
              <a:t> </a:t>
            </a:r>
            <a:r>
              <a:rPr lang="en-US" dirty="0" err="1"/>
              <a:t>mã</a:t>
            </a:r>
            <a:r>
              <a:rPr lang="en-US" dirty="0"/>
              <a:t>, </a:t>
            </a:r>
            <a:r>
              <a:rPr lang="en-US" dirty="0" err="1"/>
              <a:t>các</a:t>
            </a:r>
            <a:r>
              <a:rPr lang="en-US" dirty="0"/>
              <a:t> pin đ</a:t>
            </a:r>
            <a:r>
              <a:rPr lang="vi-VN" dirty="0"/>
              <a:t>ư</a:t>
            </a:r>
            <a:r>
              <a:rPr lang="en-US" dirty="0" err="1"/>
              <a:t>ợc</a:t>
            </a:r>
            <a:r>
              <a:rPr lang="en-US" dirty="0"/>
              <a:t> </a:t>
            </a:r>
            <a:r>
              <a:rPr lang="en-US" dirty="0" err="1"/>
              <a:t>nối</a:t>
            </a:r>
            <a:r>
              <a:rPr lang="en-US" dirty="0"/>
              <a:t> </a:t>
            </a:r>
            <a:r>
              <a:rPr lang="en-US" dirty="0" err="1"/>
              <a:t>với</a:t>
            </a:r>
            <a:r>
              <a:rPr lang="en-US" dirty="0"/>
              <a:t> </a:t>
            </a:r>
            <a:r>
              <a:rPr lang="en-US" dirty="0" err="1"/>
              <a:t>nhau</a:t>
            </a:r>
            <a:r>
              <a:rPr lang="en-US" dirty="0"/>
              <a:t>, </a:t>
            </a:r>
            <a:r>
              <a:rPr lang="en-US" dirty="0" err="1"/>
              <a:t>khiến</a:t>
            </a:r>
            <a:r>
              <a:rPr lang="en-US" dirty="0"/>
              <a:t> </a:t>
            </a:r>
            <a:r>
              <a:rPr lang="en-US" dirty="0" err="1"/>
              <a:t>dòng</a:t>
            </a:r>
            <a:r>
              <a:rPr lang="en-US" dirty="0"/>
              <a:t> </a:t>
            </a:r>
            <a:r>
              <a:rPr lang="en-US" dirty="0" err="1"/>
              <a:t>điện</a:t>
            </a:r>
            <a:r>
              <a:rPr lang="en-US" dirty="0"/>
              <a:t> </a:t>
            </a:r>
            <a:r>
              <a:rPr lang="en-US" dirty="0" err="1"/>
              <a:t>chạy</a:t>
            </a:r>
            <a:r>
              <a:rPr lang="en-US" dirty="0"/>
              <a:t> qua </a:t>
            </a:r>
            <a:r>
              <a:rPr lang="en-US" dirty="0" err="1"/>
              <a:t>các</a:t>
            </a:r>
            <a:r>
              <a:rPr lang="en-US" dirty="0"/>
              <a:t> </a:t>
            </a:r>
            <a:r>
              <a:rPr lang="en-US" dirty="0" err="1"/>
              <a:t>bánh</a:t>
            </a:r>
            <a:r>
              <a:rPr lang="en-US" dirty="0"/>
              <a:t> </a:t>
            </a:r>
            <a:r>
              <a:rPr lang="en-US" dirty="0" err="1"/>
              <a:t>xe</a:t>
            </a:r>
            <a:r>
              <a:rPr lang="en-US" dirty="0"/>
              <a:t> </a:t>
            </a:r>
            <a:r>
              <a:rPr lang="en-US" dirty="0" err="1"/>
              <a:t>và</a:t>
            </a:r>
            <a:r>
              <a:rPr lang="en-US" dirty="0"/>
              <a:t> </a:t>
            </a:r>
            <a:r>
              <a:rPr lang="en-US" dirty="0" err="1"/>
              <a:t>trở</a:t>
            </a:r>
            <a:r>
              <a:rPr lang="en-US" dirty="0"/>
              <a:t> </a:t>
            </a:r>
            <a:r>
              <a:rPr lang="en-US" dirty="0" err="1"/>
              <a:t>về</a:t>
            </a:r>
            <a:r>
              <a:rPr lang="en-US" dirty="0"/>
              <a:t> </a:t>
            </a:r>
            <a:r>
              <a:rPr lang="en-US" dirty="0" err="1"/>
              <a:t>bảng</a:t>
            </a:r>
            <a:r>
              <a:rPr lang="en-US" dirty="0"/>
              <a:t> </a:t>
            </a:r>
            <a:r>
              <a:rPr lang="en-US" dirty="0" err="1"/>
              <a:t>hiện</a:t>
            </a:r>
            <a:r>
              <a:rPr lang="en-US" dirty="0"/>
              <a:t> </a:t>
            </a:r>
            <a:r>
              <a:rPr lang="en-US" dirty="0" err="1"/>
              <a:t>thị</a:t>
            </a:r>
            <a:r>
              <a:rPr lang="en-US" dirty="0"/>
              <a:t>. Ở </a:t>
            </a:r>
            <a:r>
              <a:rPr lang="en-US" dirty="0" err="1"/>
              <a:t>hệ</a:t>
            </a:r>
            <a:r>
              <a:rPr lang="en-US" dirty="0"/>
              <a:t> </a:t>
            </a:r>
            <a:r>
              <a:rPr lang="en-US" dirty="0" err="1"/>
              <a:t>thống</a:t>
            </a:r>
            <a:r>
              <a:rPr lang="en-US" dirty="0"/>
              <a:t> 3 rotors, </a:t>
            </a:r>
            <a:r>
              <a:rPr lang="en-US" dirty="0" err="1"/>
              <a:t>bộ</a:t>
            </a:r>
            <a:r>
              <a:rPr lang="en-US" dirty="0"/>
              <a:t> </a:t>
            </a:r>
            <a:r>
              <a:rPr lang="en-US" dirty="0" err="1"/>
              <a:t>phận</a:t>
            </a:r>
            <a:r>
              <a:rPr lang="en-US" dirty="0"/>
              <a:t> </a:t>
            </a:r>
            <a:r>
              <a:rPr lang="en-US" dirty="0" err="1"/>
              <a:t>này</a:t>
            </a:r>
            <a:r>
              <a:rPr lang="en-US" dirty="0"/>
              <a:t> t</a:t>
            </a:r>
            <a:r>
              <a:rPr lang="vi-VN" dirty="0"/>
              <a:t>ư</a:t>
            </a:r>
            <a:r>
              <a:rPr lang="en-US" dirty="0" err="1"/>
              <a:t>ơng</a:t>
            </a:r>
            <a:r>
              <a:rPr lang="en-US" dirty="0"/>
              <a:t> đ</a:t>
            </a:r>
            <a:r>
              <a:rPr lang="vi-VN" dirty="0"/>
              <a:t>ư</a:t>
            </a:r>
            <a:r>
              <a:rPr lang="en-US" dirty="0" err="1"/>
              <a:t>ợc</a:t>
            </a:r>
            <a:r>
              <a:rPr lang="en-US" dirty="0"/>
              <a:t> </a:t>
            </a:r>
            <a:r>
              <a:rPr lang="en-US" dirty="0" err="1"/>
              <a:t>với</a:t>
            </a:r>
            <a:r>
              <a:rPr lang="en-US" dirty="0"/>
              <a:t> </a:t>
            </a:r>
            <a:r>
              <a:rPr lang="en-US" dirty="0" err="1"/>
              <a:t>việc</a:t>
            </a:r>
            <a:r>
              <a:rPr lang="en-US" dirty="0"/>
              <a:t> </a:t>
            </a:r>
            <a:r>
              <a:rPr lang="en-US" dirty="0" err="1"/>
              <a:t>thêm</a:t>
            </a:r>
            <a:r>
              <a:rPr lang="en-US" dirty="0"/>
              <a:t> 3 rotors </a:t>
            </a:r>
            <a:r>
              <a:rPr lang="en-US" dirty="0" err="1"/>
              <a:t>khác</a:t>
            </a:r>
            <a:r>
              <a:rPr lang="en-US" dirty="0"/>
              <a:t>.</a:t>
            </a:r>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18</a:t>
            </a:fld>
            <a:endParaRPr lang="en-Z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Với</a:t>
            </a:r>
            <a:r>
              <a:rPr lang="en-US" dirty="0"/>
              <a:t> 2 chi </a:t>
            </a:r>
            <a:r>
              <a:rPr lang="en-US" dirty="0" err="1"/>
              <a:t>tiết</a:t>
            </a:r>
            <a:r>
              <a:rPr lang="en-US" dirty="0"/>
              <a:t> </a:t>
            </a:r>
            <a:r>
              <a:rPr lang="en-US" dirty="0" err="1"/>
              <a:t>này</a:t>
            </a:r>
            <a:r>
              <a:rPr lang="en-US" dirty="0"/>
              <a:t> ( </a:t>
            </a:r>
            <a:r>
              <a:rPr lang="en-US" dirty="0" err="1"/>
              <a:t>nói</a:t>
            </a:r>
            <a:r>
              <a:rPr lang="en-US" dirty="0"/>
              <a:t> them </a:t>
            </a:r>
            <a:r>
              <a:rPr lang="en-US" dirty="0" err="1"/>
              <a:t>về</a:t>
            </a:r>
            <a:r>
              <a:rPr lang="en-US" dirty="0"/>
              <a:t> rotors </a:t>
            </a:r>
            <a:r>
              <a:rPr lang="en-US" dirty="0" err="1"/>
              <a:t>là</a:t>
            </a:r>
            <a:r>
              <a:rPr lang="en-US" dirty="0"/>
              <a:t> </a:t>
            </a:r>
            <a:r>
              <a:rPr lang="en-US" dirty="0" err="1"/>
              <a:t>đã</a:t>
            </a:r>
            <a:r>
              <a:rPr lang="en-US" dirty="0"/>
              <a:t> </a:t>
            </a:r>
            <a:r>
              <a:rPr lang="en-US" dirty="0" err="1"/>
              <a:t>có</a:t>
            </a:r>
            <a:r>
              <a:rPr lang="en-US" dirty="0"/>
              <a:t> them </a:t>
            </a:r>
            <a:r>
              <a:rPr lang="en-US" dirty="0" err="1"/>
              <a:t>nhiều</a:t>
            </a:r>
            <a:r>
              <a:rPr lang="en-US" dirty="0"/>
              <a:t> </a:t>
            </a:r>
            <a:r>
              <a:rPr lang="en-US" dirty="0" err="1"/>
              <a:t>loại</a:t>
            </a:r>
            <a:r>
              <a:rPr lang="en-US" dirty="0"/>
              <a:t>, </a:t>
            </a:r>
            <a:r>
              <a:rPr lang="en-US" dirty="0" err="1"/>
              <a:t>mỗi</a:t>
            </a:r>
            <a:r>
              <a:rPr lang="en-US" dirty="0"/>
              <a:t> </a:t>
            </a:r>
            <a:r>
              <a:rPr lang="en-US" dirty="0" err="1"/>
              <a:t>loại</a:t>
            </a:r>
            <a:r>
              <a:rPr lang="en-US" dirty="0"/>
              <a:t> </a:t>
            </a:r>
            <a:r>
              <a:rPr lang="en-US" dirty="0" err="1"/>
              <a:t>khác</a:t>
            </a:r>
            <a:r>
              <a:rPr lang="en-US" dirty="0"/>
              <a:t> </a:t>
            </a:r>
            <a:r>
              <a:rPr lang="en-US" dirty="0" err="1"/>
              <a:t>nhau</a:t>
            </a:r>
            <a:r>
              <a:rPr lang="en-US" dirty="0"/>
              <a:t>)</a:t>
            </a:r>
          </a:p>
          <a:p>
            <a:r>
              <a:rPr lang="en-US" dirty="0" err="1"/>
              <a:t>Lắp</a:t>
            </a:r>
            <a:r>
              <a:rPr lang="en-US" dirty="0"/>
              <a:t> </a:t>
            </a:r>
            <a:r>
              <a:rPr lang="en-US" dirty="0" err="1"/>
              <a:t>ghép</a:t>
            </a:r>
            <a:r>
              <a:rPr lang="en-US" dirty="0"/>
              <a:t> </a:t>
            </a:r>
            <a:r>
              <a:rPr lang="en-US" dirty="0" err="1"/>
              <a:t>trên</a:t>
            </a:r>
            <a:r>
              <a:rPr lang="en-US" dirty="0"/>
              <a:t> </a:t>
            </a:r>
            <a:r>
              <a:rPr lang="en-US" dirty="0" err="1"/>
              <a:t>Hệ</a:t>
            </a:r>
            <a:r>
              <a:rPr lang="en-US" dirty="0"/>
              <a:t> </a:t>
            </a:r>
            <a:r>
              <a:rPr lang="en-US" dirty="0" err="1"/>
              <a:t>thống</a:t>
            </a:r>
            <a:r>
              <a:rPr lang="en-US" dirty="0"/>
              <a:t> 3 rotor</a:t>
            </a:r>
          </a:p>
          <a:p>
            <a:r>
              <a:rPr lang="en-US" dirty="0"/>
              <a:t>Sau </a:t>
            </a:r>
            <a:r>
              <a:rPr lang="en-US" dirty="0" err="1"/>
              <a:t>đây</a:t>
            </a:r>
            <a:r>
              <a:rPr lang="en-US" dirty="0"/>
              <a:t> </a:t>
            </a:r>
            <a:r>
              <a:rPr lang="en-US" dirty="0" err="1"/>
              <a:t>là</a:t>
            </a:r>
            <a:r>
              <a:rPr lang="en-US" dirty="0"/>
              <a:t> </a:t>
            </a:r>
            <a:r>
              <a:rPr lang="en-US" dirty="0" err="1"/>
              <a:t>bảng</a:t>
            </a:r>
            <a:r>
              <a:rPr lang="en-US" dirty="0"/>
              <a:t> </a:t>
            </a:r>
            <a:r>
              <a:rPr lang="en-US" dirty="0" err="1"/>
              <a:t>vẽ</a:t>
            </a:r>
            <a:endParaRPr lang="en-US" dirty="0"/>
          </a:p>
          <a:p>
            <a:r>
              <a:rPr lang="en-US" dirty="0" err="1"/>
              <a:t>Này</a:t>
            </a:r>
            <a:r>
              <a:rPr lang="en-US" dirty="0"/>
              <a:t> </a:t>
            </a:r>
            <a:r>
              <a:rPr lang="en-US" dirty="0" err="1"/>
              <a:t>đi</a:t>
            </a:r>
            <a:r>
              <a:rPr lang="en-US" dirty="0"/>
              <a:t> </a:t>
            </a:r>
            <a:r>
              <a:rPr lang="en-US" dirty="0" err="1"/>
              <a:t>này</a:t>
            </a:r>
            <a:r>
              <a:rPr lang="en-US" dirty="0"/>
              <a:t> </a:t>
            </a:r>
            <a:r>
              <a:rPr lang="en-US" dirty="0" err="1"/>
              <a:t>đi</a:t>
            </a:r>
            <a:r>
              <a:rPr lang="en-US" dirty="0"/>
              <a:t> </a:t>
            </a:r>
            <a:r>
              <a:rPr lang="en-US" dirty="0" err="1"/>
              <a:t>này</a:t>
            </a:r>
            <a:r>
              <a:rPr lang="en-US" dirty="0"/>
              <a:t> </a:t>
            </a:r>
            <a:r>
              <a:rPr lang="en-US" dirty="0" err="1"/>
              <a:t>đi</a:t>
            </a:r>
            <a:endParaRPr lang="en-US" dirty="0"/>
          </a:p>
          <a:p>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19</a:t>
            </a:fld>
            <a:endParaRPr lang="en-Z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Thay mặt cho nhóm …… trình bày về đề tài máy </a:t>
            </a:r>
          </a:p>
          <a:p>
            <a:r>
              <a:rPr lang="vi-VN" sz="1200" b="0" i="0" kern="1200">
                <a:solidFill>
                  <a:schemeClr val="tx1"/>
                </a:solidFill>
                <a:effectLst/>
                <a:latin typeface="+mn-lt"/>
                <a:ea typeface="+mn-ea"/>
                <a:cs typeface="+mn-cs"/>
              </a:rPr>
              <a:t>Mặc dù chiến tranh thế giới II đã chấm dứt hơn nửa thế kỷ trước, nhưng không phải tất cả những bí ẩn của thời kì lịch sử đó đều được giải đáp.</a:t>
            </a:r>
          </a:p>
          <a:p>
            <a:r>
              <a:rPr lang="vi-VN" sz="1200" b="0" i="0" kern="1200">
                <a:solidFill>
                  <a:schemeClr val="tx1"/>
                </a:solidFill>
                <a:effectLst/>
                <a:latin typeface="+mn-lt"/>
                <a:ea typeface="+mn-ea"/>
                <a:cs typeface="+mn-cs"/>
              </a:rPr>
              <a:t>Nhiều câu hỏi vẫn còn để ngỏ, vẫn chờ đợi câu trả lời, chẳng hạn điều gì đã xảy ra với của Adolf Hitler? Hay liệu còn những quả bom chờ nổ trên khắp châu Âu?</a:t>
            </a:r>
            <a:r>
              <a:rPr lang="en-US" sz="1200" b="0" i="0" kern="1200">
                <a:solidFill>
                  <a:schemeClr val="tx1"/>
                </a:solidFill>
                <a:effectLst/>
                <a:latin typeface="+mn-lt"/>
                <a:ea typeface="+mn-ea"/>
                <a:cs typeface="+mn-cs"/>
              </a:rPr>
              <a:t> Hay làm cách nào để phát xít Đức giữ liên lạc đ</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ợc giữa quân đội của mình vừa xa, nhanh chóng, mà không bị lộ? Liệu</a:t>
            </a:r>
            <a:r>
              <a:rPr lang="vi-VN" sz="1200" b="0" i="0" kern="1200">
                <a:solidFill>
                  <a:schemeClr val="tx1"/>
                </a:solidFill>
                <a:effectLst/>
                <a:latin typeface="+mn-lt"/>
                <a:ea typeface="+mn-ea"/>
                <a:cs typeface="+mn-cs"/>
              </a:rPr>
              <a:t> mọi mật mã bí mật được sử dụng trong chiến tranh đã được bẻ khóa? Lời giải này mang lại một bất ngờ rất lớn: những chuyên gia mật mã đã không thể nào giải được mọi mật mã được gửi đi trong Thế chiến II.</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một trong số đó được tìm thấy trên bộ xương của của một con chim bồ câu vào năm 1982, hai bức mật mã còn lại do trung tâm tình báo Bletchley Park của Anh chặn được từ thời chiến tranh.</a:t>
            </a:r>
            <a:r>
              <a:rPr lang="en-US" sz="1200" b="0" i="0" kern="1200">
                <a:solidFill>
                  <a:schemeClr val="tx1"/>
                </a:solidFill>
                <a:effectLst/>
                <a:latin typeface="+mn-lt"/>
                <a:ea typeface="+mn-ea"/>
                <a:cs typeface="+mn-cs"/>
              </a:rPr>
              <a:t>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đến bây giờ vẫn ch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a đ</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ợc giải.</a:t>
            </a:r>
          </a:p>
          <a:p>
            <a:r>
              <a:rPr lang="en-US" sz="1200" b="0" i="0" kern="1200">
                <a:solidFill>
                  <a:schemeClr val="tx1"/>
                </a:solidFill>
                <a:effectLst/>
                <a:latin typeface="+mn-lt"/>
                <a:ea typeface="+mn-ea"/>
                <a:cs typeface="+mn-cs"/>
              </a:rPr>
              <a:t>Vậy đ</a:t>
            </a:r>
            <a:r>
              <a:rPr lang="vi-VN" sz="1200" b="0" i="0" kern="1200">
                <a:solidFill>
                  <a:schemeClr val="tx1"/>
                </a:solidFill>
                <a:effectLst/>
                <a:latin typeface="+mn-lt"/>
                <a:ea typeface="+mn-ea"/>
                <a:cs typeface="+mn-cs"/>
              </a:rPr>
              <a:t>iều gì đã làm cho các chuyên gia mật mã của Thế chiến II phải vật lộn để tìm ra những điều bí ẩn chứa trong ba thông điệp chưa thể giải mã này?</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Mặc dù những chuyên gia mật mã của thời đại đã rất thành công trong giải mã nhiều thông điệp khác, họ vấp phải thách thức lớn nhất trong việc giải các thông điệp bí ẩn đó – máy Enigma</a:t>
            </a:r>
            <a:endParaRPr lang="vi-VN"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8649DAF-093F-4482-AA38-346E9A2DEE94}" type="slidenum">
              <a:rPr lang="en-ZA" smtClean="0"/>
              <a:t>2</a:t>
            </a:fld>
            <a:endParaRPr lang="en-Z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hệ</a:t>
            </a:r>
            <a:r>
              <a:rPr lang="en-US" dirty="0"/>
              <a:t> </a:t>
            </a:r>
            <a:r>
              <a:rPr lang="en-US" dirty="0" err="1"/>
              <a:t>thống</a:t>
            </a:r>
            <a:r>
              <a:rPr lang="en-US" dirty="0"/>
              <a:t> </a:t>
            </a:r>
            <a:r>
              <a:rPr lang="en-US" dirty="0" err="1"/>
              <a:t>đấy</a:t>
            </a:r>
            <a:r>
              <a:rPr lang="en-US" dirty="0"/>
              <a:t> </a:t>
            </a:r>
            <a:r>
              <a:rPr lang="en-US" dirty="0" err="1"/>
              <a:t>đủ</a:t>
            </a:r>
            <a:r>
              <a:rPr lang="en-US" dirty="0"/>
              <a:t> ( d</a:t>
            </a:r>
            <a:r>
              <a:rPr lang="vi-VN" dirty="0"/>
              <a:t>ư</a:t>
            </a:r>
            <a:r>
              <a:rPr lang="en-US" dirty="0" err="1"/>
              <a:t>ới</a:t>
            </a:r>
            <a:r>
              <a:rPr lang="en-US" dirty="0"/>
              <a:t> </a:t>
            </a:r>
            <a:r>
              <a:rPr lang="en-US" dirty="0" err="1"/>
              <a:t>bản</a:t>
            </a:r>
            <a:r>
              <a:rPr lang="en-US" dirty="0"/>
              <a:t> </a:t>
            </a:r>
            <a:r>
              <a:rPr lang="en-US" dirty="0" err="1"/>
              <a:t>mạch</a:t>
            </a:r>
            <a:r>
              <a:rPr lang="en-US" dirty="0"/>
              <a:t> ) </a:t>
            </a:r>
            <a:r>
              <a:rPr lang="en-US" dirty="0" err="1"/>
              <a:t>khi</a:t>
            </a:r>
            <a:r>
              <a:rPr lang="en-US" dirty="0"/>
              <a:t> </a:t>
            </a:r>
            <a:r>
              <a:rPr lang="en-US" dirty="0" err="1"/>
              <a:t>lắp</a:t>
            </a:r>
            <a:r>
              <a:rPr lang="en-US" dirty="0"/>
              <a:t> </a:t>
            </a:r>
            <a:r>
              <a:rPr lang="en-US" dirty="0" err="1"/>
              <a:t>ghép</a:t>
            </a:r>
            <a:r>
              <a:rPr lang="en-US" dirty="0"/>
              <a:t> </a:t>
            </a:r>
            <a:r>
              <a:rPr lang="en-US" dirty="0" err="1"/>
              <a:t>đủ</a:t>
            </a:r>
            <a:r>
              <a:rPr lang="en-US" dirty="0"/>
              <a:t> </a:t>
            </a:r>
            <a:r>
              <a:rPr lang="en-US" dirty="0" err="1"/>
              <a:t>bộ</a:t>
            </a:r>
            <a:r>
              <a:rPr lang="en-US" dirty="0"/>
              <a:t> </a:t>
            </a:r>
            <a:r>
              <a:rPr lang="en-US" dirty="0" err="1"/>
              <a:t>phận</a:t>
            </a:r>
            <a:r>
              <a:rPr lang="en-US" dirty="0"/>
              <a:t> </a:t>
            </a:r>
            <a:r>
              <a:rPr lang="en-US" dirty="0" err="1"/>
              <a:t>mã</a:t>
            </a:r>
            <a:r>
              <a:rPr lang="en-US" dirty="0"/>
              <a:t> </a:t>
            </a:r>
            <a:r>
              <a:rPr lang="en-US" dirty="0" err="1"/>
              <a:t>hóa</a:t>
            </a:r>
            <a:r>
              <a:rPr lang="en-US" dirty="0"/>
              <a:t> </a:t>
            </a:r>
            <a:r>
              <a:rPr lang="en-US" dirty="0" err="1"/>
              <a:t>vào</a:t>
            </a:r>
            <a:endParaRPr lang="en-US" dirty="0"/>
          </a:p>
          <a:p>
            <a:r>
              <a:rPr lang="en-US" dirty="0" err="1"/>
              <a:t>Với</a:t>
            </a:r>
            <a:r>
              <a:rPr lang="en-US" dirty="0"/>
              <a:t> </a:t>
            </a:r>
            <a:r>
              <a:rPr lang="en-US" dirty="0" err="1"/>
              <a:t>hệ</a:t>
            </a:r>
            <a:r>
              <a:rPr lang="en-US" dirty="0"/>
              <a:t> </a:t>
            </a:r>
            <a:r>
              <a:rPr lang="en-US" dirty="0" err="1"/>
              <a:t>thống</a:t>
            </a:r>
            <a:r>
              <a:rPr lang="en-US" dirty="0"/>
              <a:t> </a:t>
            </a:r>
            <a:r>
              <a:rPr lang="en-US" dirty="0" err="1"/>
              <a:t>xoay</a:t>
            </a:r>
            <a:r>
              <a:rPr lang="en-US" dirty="0"/>
              <a:t> </a:t>
            </a:r>
            <a:r>
              <a:rPr lang="en-US" dirty="0" err="1"/>
              <a:t>tua</a:t>
            </a:r>
            <a:r>
              <a:rPr lang="en-US" dirty="0"/>
              <a:t>, </a:t>
            </a:r>
            <a:r>
              <a:rPr lang="en-US" dirty="0" err="1"/>
              <a:t>cứ</a:t>
            </a:r>
            <a:r>
              <a:rPr lang="en-US" dirty="0"/>
              <a:t> </a:t>
            </a:r>
            <a:r>
              <a:rPr lang="en-US" dirty="0" err="1"/>
              <a:t>mỗi</a:t>
            </a:r>
            <a:r>
              <a:rPr lang="en-US" dirty="0"/>
              <a:t> </a:t>
            </a:r>
            <a:r>
              <a:rPr lang="en-US" dirty="0" err="1"/>
              <a:t>chữ</a:t>
            </a:r>
            <a:r>
              <a:rPr lang="en-US" dirty="0"/>
              <a:t> </a:t>
            </a:r>
            <a:r>
              <a:rPr lang="en-US" dirty="0" err="1"/>
              <a:t>lại</a:t>
            </a:r>
            <a:r>
              <a:rPr lang="en-US" dirty="0"/>
              <a:t> đ</a:t>
            </a:r>
            <a:r>
              <a:rPr lang="vi-VN" dirty="0"/>
              <a:t>ư</a:t>
            </a:r>
            <a:r>
              <a:rPr lang="en-US" dirty="0" err="1"/>
              <a:t>ợc</a:t>
            </a:r>
            <a:r>
              <a:rPr lang="en-US" dirty="0"/>
              <a:t> </a:t>
            </a:r>
            <a:r>
              <a:rPr lang="en-US" dirty="0" err="1"/>
              <a:t>mã</a:t>
            </a:r>
            <a:r>
              <a:rPr lang="en-US" dirty="0"/>
              <a:t> </a:t>
            </a:r>
            <a:r>
              <a:rPr lang="en-US" dirty="0" err="1"/>
              <a:t>hóa</a:t>
            </a:r>
            <a:r>
              <a:rPr lang="en-US" dirty="0"/>
              <a:t> </a:t>
            </a:r>
            <a:r>
              <a:rPr lang="en-US" dirty="0" err="1"/>
              <a:t>với</a:t>
            </a:r>
            <a:r>
              <a:rPr lang="en-US" dirty="0"/>
              <a:t> 1 </a:t>
            </a:r>
            <a:r>
              <a:rPr lang="en-US" dirty="0" err="1"/>
              <a:t>bộ</a:t>
            </a:r>
            <a:r>
              <a:rPr lang="en-US" dirty="0"/>
              <a:t> </a:t>
            </a:r>
            <a:r>
              <a:rPr lang="en-US" dirty="0" err="1"/>
              <a:t>mã</a:t>
            </a:r>
            <a:r>
              <a:rPr lang="en-US" dirty="0"/>
              <a:t> </a:t>
            </a:r>
            <a:r>
              <a:rPr lang="en-US" dirty="0" err="1"/>
              <a:t>riêng</a:t>
            </a:r>
            <a:endParaRPr lang="en-US" dirty="0"/>
          </a:p>
          <a:p>
            <a:r>
              <a:rPr lang="en-US" dirty="0" err="1"/>
              <a:t>Tuy</a:t>
            </a:r>
            <a:r>
              <a:rPr lang="en-US" dirty="0"/>
              <a:t> </a:t>
            </a:r>
            <a:r>
              <a:rPr lang="en-US" dirty="0" err="1"/>
              <a:t>nhiên</a:t>
            </a:r>
            <a:r>
              <a:rPr lang="en-US" dirty="0"/>
              <a:t> </a:t>
            </a:r>
            <a:r>
              <a:rPr lang="en-US" dirty="0" err="1"/>
              <a:t>nh</a:t>
            </a:r>
            <a:r>
              <a:rPr lang="vi-VN" dirty="0"/>
              <a:t>ư</a:t>
            </a:r>
            <a:r>
              <a:rPr lang="en-US" dirty="0" err="1"/>
              <a:t>ợc</a:t>
            </a:r>
            <a:r>
              <a:rPr lang="en-US" dirty="0"/>
              <a:t> </a:t>
            </a:r>
            <a:r>
              <a:rPr lang="en-US" dirty="0" err="1"/>
              <a:t>điểm</a:t>
            </a:r>
            <a:r>
              <a:rPr lang="en-US" dirty="0"/>
              <a:t> </a:t>
            </a:r>
            <a:r>
              <a:rPr lang="en-US" dirty="0" err="1"/>
              <a:t>của</a:t>
            </a:r>
            <a:r>
              <a:rPr lang="en-US" dirty="0"/>
              <a:t> </a:t>
            </a:r>
            <a:r>
              <a:rPr lang="en-US" dirty="0" err="1"/>
              <a:t>hệ</a:t>
            </a:r>
            <a:r>
              <a:rPr lang="en-US" dirty="0"/>
              <a:t> </a:t>
            </a:r>
            <a:r>
              <a:rPr lang="en-US" dirty="0" err="1"/>
              <a:t>thống</a:t>
            </a:r>
            <a:r>
              <a:rPr lang="en-US" dirty="0"/>
              <a:t> </a:t>
            </a:r>
            <a:r>
              <a:rPr lang="en-US" dirty="0" err="1"/>
              <a:t>này</a:t>
            </a:r>
            <a:r>
              <a:rPr lang="en-US" dirty="0"/>
              <a:t> </a:t>
            </a:r>
            <a:r>
              <a:rPr lang="en-US" dirty="0" err="1"/>
              <a:t>là</a:t>
            </a:r>
            <a:r>
              <a:rPr lang="en-US" dirty="0"/>
              <a:t> </a:t>
            </a:r>
            <a:r>
              <a:rPr lang="en-US" dirty="0" err="1"/>
              <a:t>nó</a:t>
            </a:r>
            <a:r>
              <a:rPr lang="en-US" dirty="0"/>
              <a:t> </a:t>
            </a:r>
            <a:r>
              <a:rPr lang="en-US" dirty="0" err="1"/>
              <a:t>hoạt</a:t>
            </a:r>
            <a:r>
              <a:rPr lang="en-US" dirty="0"/>
              <a:t> </a:t>
            </a:r>
            <a:r>
              <a:rPr lang="en-US" dirty="0" err="1"/>
              <a:t>động</a:t>
            </a:r>
            <a:r>
              <a:rPr lang="en-US" dirty="0"/>
              <a:t> </a:t>
            </a:r>
            <a:r>
              <a:rPr lang="en-US" dirty="0" err="1"/>
              <a:t>theo</a:t>
            </a:r>
            <a:r>
              <a:rPr lang="en-US" dirty="0"/>
              <a:t> </a:t>
            </a:r>
            <a:r>
              <a:rPr lang="en-US" dirty="0" err="1"/>
              <a:t>thứ</a:t>
            </a:r>
            <a:r>
              <a:rPr lang="en-US" dirty="0"/>
              <a:t> </a:t>
            </a:r>
            <a:r>
              <a:rPr lang="en-US" dirty="0" err="1"/>
              <a:t>tự</a:t>
            </a:r>
            <a:r>
              <a:rPr lang="en-US" dirty="0"/>
              <a:t> </a:t>
            </a:r>
            <a:r>
              <a:rPr lang="en-US" dirty="0" err="1"/>
              <a:t>nên</a:t>
            </a:r>
            <a:r>
              <a:rPr lang="en-US" dirty="0"/>
              <a:t> </a:t>
            </a:r>
            <a:r>
              <a:rPr lang="en-US" dirty="0" err="1"/>
              <a:t>trình</a:t>
            </a:r>
            <a:r>
              <a:rPr lang="en-US" dirty="0"/>
              <a:t> </a:t>
            </a:r>
            <a:r>
              <a:rPr lang="en-US" dirty="0" err="1"/>
              <a:t>tự</a:t>
            </a:r>
            <a:r>
              <a:rPr lang="en-US" dirty="0"/>
              <a:t> </a:t>
            </a:r>
            <a:r>
              <a:rPr lang="en-US" dirty="0" err="1"/>
              <a:t>bắt</a:t>
            </a:r>
            <a:r>
              <a:rPr lang="en-US" dirty="0"/>
              <a:t> </a:t>
            </a:r>
            <a:r>
              <a:rPr lang="en-US" dirty="0" err="1"/>
              <a:t>bài</a:t>
            </a:r>
            <a:r>
              <a:rPr lang="en-US" dirty="0"/>
              <a:t> </a:t>
            </a:r>
            <a:r>
              <a:rPr lang="en-US" dirty="0" err="1"/>
              <a:t>không</a:t>
            </a:r>
            <a:r>
              <a:rPr lang="en-US" dirty="0"/>
              <a:t> </a:t>
            </a:r>
            <a:r>
              <a:rPr lang="en-US" dirty="0" err="1"/>
              <a:t>quá</a:t>
            </a:r>
            <a:r>
              <a:rPr lang="en-US" dirty="0"/>
              <a:t> </a:t>
            </a:r>
            <a:r>
              <a:rPr lang="en-US" dirty="0" err="1"/>
              <a:t>khó</a:t>
            </a:r>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20</a:t>
            </a:fld>
            <a:endParaRPr lang="en-Z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Là</a:t>
            </a:r>
            <a:r>
              <a:rPr lang="en-US" dirty="0"/>
              <a:t> 1 </a:t>
            </a:r>
            <a:r>
              <a:rPr lang="en-US" dirty="0" err="1"/>
              <a:t>hệ</a:t>
            </a:r>
            <a:r>
              <a:rPr lang="en-US" dirty="0"/>
              <a:t> </a:t>
            </a:r>
            <a:r>
              <a:rPr lang="en-US" dirty="0" err="1"/>
              <a:t>thống</a:t>
            </a:r>
            <a:r>
              <a:rPr lang="en-US" dirty="0"/>
              <a:t> </a:t>
            </a:r>
            <a:r>
              <a:rPr lang="en-US" dirty="0" err="1"/>
              <a:t>bình</a:t>
            </a:r>
            <a:r>
              <a:rPr lang="en-US" dirty="0"/>
              <a:t> </a:t>
            </a:r>
            <a:r>
              <a:rPr lang="en-US" dirty="0" err="1"/>
              <a:t>th</a:t>
            </a:r>
            <a:r>
              <a:rPr lang="vi-VN" dirty="0"/>
              <a:t>ư</a:t>
            </a:r>
            <a:r>
              <a:rPr lang="en-US" dirty="0" err="1"/>
              <a:t>ờng</a:t>
            </a:r>
            <a:endParaRPr lang="en-US" dirty="0"/>
          </a:p>
          <a:p>
            <a:r>
              <a:rPr lang="en-US" dirty="0"/>
              <a:t>Ban </a:t>
            </a:r>
            <a:r>
              <a:rPr lang="en-US" dirty="0" err="1"/>
              <a:t>đầu</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bóng</a:t>
            </a:r>
            <a:r>
              <a:rPr lang="en-US" dirty="0"/>
              <a:t> </a:t>
            </a:r>
            <a:r>
              <a:rPr lang="en-US" dirty="0" err="1"/>
              <a:t>đèn</a:t>
            </a:r>
            <a:r>
              <a:rPr lang="en-US" dirty="0"/>
              <a:t>, </a:t>
            </a:r>
            <a:r>
              <a:rPr lang="en-US" dirty="0" err="1"/>
              <a:t>mà</a:t>
            </a:r>
            <a:r>
              <a:rPr lang="en-US" dirty="0"/>
              <a:t> </a:t>
            </a:r>
            <a:r>
              <a:rPr lang="en-US" dirty="0" err="1"/>
              <a:t>chỉ</a:t>
            </a:r>
            <a:r>
              <a:rPr lang="en-US" dirty="0"/>
              <a:t> </a:t>
            </a:r>
            <a:r>
              <a:rPr lang="en-US" dirty="0" err="1"/>
              <a:t>là</a:t>
            </a:r>
            <a:r>
              <a:rPr lang="en-US" dirty="0"/>
              <a:t> </a:t>
            </a:r>
            <a:r>
              <a:rPr lang="en-US" dirty="0" err="1"/>
              <a:t>dạng</a:t>
            </a:r>
            <a:r>
              <a:rPr lang="en-US" dirty="0"/>
              <a:t> </a:t>
            </a:r>
            <a:r>
              <a:rPr lang="en-US" dirty="0" err="1"/>
              <a:t>máy</a:t>
            </a:r>
            <a:r>
              <a:rPr lang="en-US" dirty="0"/>
              <a:t> </a:t>
            </a:r>
            <a:r>
              <a:rPr lang="en-US" dirty="0" err="1"/>
              <a:t>đánh</a:t>
            </a:r>
            <a:r>
              <a:rPr lang="en-US" dirty="0"/>
              <a:t> </a:t>
            </a:r>
            <a:r>
              <a:rPr lang="en-US" dirty="0" err="1"/>
              <a:t>chữ</a:t>
            </a:r>
            <a:r>
              <a:rPr lang="en-US" dirty="0"/>
              <a:t>, in </a:t>
            </a:r>
            <a:r>
              <a:rPr lang="en-US" dirty="0" err="1"/>
              <a:t>thẳng</a:t>
            </a:r>
            <a:r>
              <a:rPr lang="en-US" dirty="0"/>
              <a:t> </a:t>
            </a:r>
            <a:r>
              <a:rPr lang="en-US" dirty="0" err="1"/>
              <a:t>ra</a:t>
            </a:r>
            <a:r>
              <a:rPr lang="en-US" dirty="0"/>
              <a:t> </a:t>
            </a:r>
            <a:r>
              <a:rPr lang="en-US" dirty="0" err="1"/>
              <a:t>giấy</a:t>
            </a:r>
            <a:r>
              <a:rPr lang="en-US" dirty="0"/>
              <a:t>, </a:t>
            </a:r>
            <a:r>
              <a:rPr lang="en-US" dirty="0" err="1"/>
              <a:t>cải</a:t>
            </a:r>
            <a:r>
              <a:rPr lang="en-US" dirty="0"/>
              <a:t> </a:t>
            </a:r>
            <a:r>
              <a:rPr lang="en-US" dirty="0" err="1"/>
              <a:t>tiến</a:t>
            </a:r>
            <a:r>
              <a:rPr lang="en-US" dirty="0"/>
              <a:t> </a:t>
            </a:r>
            <a:r>
              <a:rPr lang="en-US" dirty="0" err="1"/>
              <a:t>nhằm</a:t>
            </a:r>
            <a:r>
              <a:rPr lang="en-US" dirty="0"/>
              <a:t> </a:t>
            </a:r>
            <a:r>
              <a:rPr lang="en-US" dirty="0" err="1"/>
              <a:t>bớt</a:t>
            </a:r>
            <a:r>
              <a:rPr lang="en-US" dirty="0"/>
              <a:t> </a:t>
            </a:r>
            <a:r>
              <a:rPr lang="en-US" dirty="0" err="1"/>
              <a:t>tốn</a:t>
            </a:r>
            <a:r>
              <a:rPr lang="en-US" dirty="0"/>
              <a:t> </a:t>
            </a:r>
            <a:r>
              <a:rPr lang="en-US" dirty="0" err="1"/>
              <a:t>kém</a:t>
            </a:r>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21</a:t>
            </a:fld>
            <a:endParaRPr lang="en-Z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Vào</a:t>
            </a:r>
            <a:r>
              <a:rPr lang="en-US" dirty="0"/>
              <a:t> </a:t>
            </a:r>
            <a:r>
              <a:rPr lang="en-US" dirty="0" err="1"/>
              <a:t>những</a:t>
            </a:r>
            <a:r>
              <a:rPr lang="en-US" dirty="0"/>
              <a:t> </a:t>
            </a:r>
            <a:r>
              <a:rPr lang="en-US" dirty="0" err="1"/>
              <a:t>năm</a:t>
            </a:r>
            <a:r>
              <a:rPr lang="en-US" dirty="0"/>
              <a:t> 1930, </a:t>
            </a:r>
            <a:r>
              <a:rPr lang="en-US" dirty="0" err="1"/>
              <a:t>cục</a:t>
            </a:r>
            <a:r>
              <a:rPr lang="en-US" dirty="0"/>
              <a:t> </a:t>
            </a:r>
            <a:r>
              <a:rPr lang="en-US" dirty="0" err="1"/>
              <a:t>mật</a:t>
            </a:r>
            <a:r>
              <a:rPr lang="en-US" dirty="0"/>
              <a:t> </a:t>
            </a:r>
            <a:r>
              <a:rPr lang="en-US" dirty="0" err="1"/>
              <a:t>mã</a:t>
            </a:r>
            <a:r>
              <a:rPr lang="en-US" dirty="0"/>
              <a:t> Ba </a:t>
            </a:r>
            <a:r>
              <a:rPr lang="en-US" dirty="0" err="1"/>
              <a:t>lan</a:t>
            </a:r>
            <a:r>
              <a:rPr lang="en-US" dirty="0"/>
              <a:t> </a:t>
            </a:r>
            <a:r>
              <a:rPr lang="en-US" dirty="0" err="1"/>
              <a:t>đã</a:t>
            </a:r>
            <a:r>
              <a:rPr lang="en-US" dirty="0"/>
              <a:t> </a:t>
            </a:r>
            <a:r>
              <a:rPr lang="en-US" dirty="0" err="1"/>
              <a:t>tạo</a:t>
            </a:r>
            <a:r>
              <a:rPr lang="en-US" dirty="0"/>
              <a:t> </a:t>
            </a:r>
            <a:r>
              <a:rPr lang="en-US" dirty="0" err="1"/>
              <a:t>ra</a:t>
            </a:r>
            <a:r>
              <a:rPr lang="en-US" dirty="0"/>
              <a:t> đ</a:t>
            </a:r>
            <a:r>
              <a:rPr lang="vi-VN" dirty="0"/>
              <a:t>ư</a:t>
            </a:r>
            <a:r>
              <a:rPr lang="en-US" dirty="0" err="1"/>
              <a:t>ợc</a:t>
            </a:r>
            <a:r>
              <a:rPr lang="en-US" dirty="0"/>
              <a:t> </a:t>
            </a:r>
            <a:r>
              <a:rPr lang="en-US" dirty="0" err="1"/>
              <a:t>nhiều</a:t>
            </a:r>
            <a:r>
              <a:rPr lang="en-US" dirty="0"/>
              <a:t> </a:t>
            </a:r>
            <a:r>
              <a:rPr lang="en-US" dirty="0" err="1"/>
              <a:t>ph</a:t>
            </a:r>
            <a:r>
              <a:rPr lang="vi-VN" dirty="0"/>
              <a:t>ư</a:t>
            </a:r>
            <a:r>
              <a:rPr lang="en-US" dirty="0" err="1"/>
              <a:t>ơng</a:t>
            </a:r>
            <a:r>
              <a:rPr lang="en-US" dirty="0"/>
              <a:t> </a:t>
            </a:r>
            <a:r>
              <a:rPr lang="en-US" dirty="0" err="1"/>
              <a:t>pháp</a:t>
            </a:r>
            <a:r>
              <a:rPr lang="en-US" dirty="0"/>
              <a:t> </a:t>
            </a:r>
            <a:r>
              <a:rPr lang="en-US" dirty="0" err="1"/>
              <a:t>giải</a:t>
            </a:r>
            <a:r>
              <a:rPr lang="en-US" dirty="0"/>
              <a:t> </a:t>
            </a:r>
            <a:r>
              <a:rPr lang="en-US" dirty="0" err="1"/>
              <a:t>mã</a:t>
            </a:r>
            <a:r>
              <a:rPr lang="en-US" dirty="0"/>
              <a:t>, </a:t>
            </a:r>
            <a:r>
              <a:rPr lang="en-US" dirty="0" err="1"/>
              <a:t>chẳng</a:t>
            </a:r>
            <a:r>
              <a:rPr lang="en-US" dirty="0"/>
              <a:t> </a:t>
            </a:r>
            <a:r>
              <a:rPr lang="en-US" dirty="0" err="1"/>
              <a:t>hạn</a:t>
            </a:r>
            <a:r>
              <a:rPr lang="en-US" dirty="0"/>
              <a:t> </a:t>
            </a:r>
            <a:r>
              <a:rPr lang="en-US" dirty="0" err="1"/>
              <a:t>nh</a:t>
            </a:r>
            <a:r>
              <a:rPr lang="vi-VN" dirty="0"/>
              <a:t>ư</a:t>
            </a:r>
            <a:r>
              <a:rPr lang="en-US" dirty="0"/>
              <a:t> </a:t>
            </a:r>
            <a:r>
              <a:rPr lang="en-US" dirty="0" err="1"/>
              <a:t>bảng</a:t>
            </a:r>
            <a:r>
              <a:rPr lang="en-US" dirty="0"/>
              <a:t> di </a:t>
            </a:r>
            <a:r>
              <a:rPr lang="en-US" dirty="0" err="1"/>
              <a:t>gafl</a:t>
            </a:r>
            <a:r>
              <a:rPr lang="en-US" dirty="0"/>
              <a:t> </a:t>
            </a:r>
            <a:r>
              <a:rPr lang="en-US" dirty="0" err="1"/>
              <a:t>của</a:t>
            </a:r>
            <a:r>
              <a:rPr lang="en-US" dirty="0"/>
              <a:t> </a:t>
            </a:r>
            <a:r>
              <a:rPr lang="en-US" dirty="0" err="1"/>
              <a:t>nhà</a:t>
            </a:r>
            <a:r>
              <a:rPr lang="en-US" dirty="0"/>
              <a:t> </a:t>
            </a:r>
            <a:r>
              <a:rPr lang="en-US" dirty="0" err="1"/>
              <a:t>mật</a:t>
            </a:r>
            <a:r>
              <a:rPr lang="en-US" dirty="0"/>
              <a:t> </a:t>
            </a:r>
            <a:r>
              <a:rPr lang="en-US" dirty="0" err="1"/>
              <a:t>mã</a:t>
            </a:r>
            <a:r>
              <a:rPr lang="en-US" dirty="0"/>
              <a:t> hen </a:t>
            </a:r>
            <a:r>
              <a:rPr lang="en-US" dirty="0" err="1"/>
              <a:t>ríc</a:t>
            </a:r>
            <a:r>
              <a:rPr lang="en-US" dirty="0"/>
              <a:t> di </a:t>
            </a:r>
            <a:r>
              <a:rPr lang="en-US" dirty="0" err="1"/>
              <a:t>gafl</a:t>
            </a:r>
            <a:r>
              <a:rPr lang="en-US" dirty="0"/>
              <a:t>, hay </a:t>
            </a:r>
            <a:r>
              <a:rPr lang="en-US" dirty="0" err="1"/>
              <a:t>máy</a:t>
            </a:r>
            <a:r>
              <a:rPr lang="en-US" dirty="0"/>
              <a:t> </a:t>
            </a:r>
            <a:r>
              <a:rPr lang="en-US" dirty="0" err="1"/>
              <a:t>cyphercription</a:t>
            </a:r>
            <a:r>
              <a:rPr lang="en-US" dirty="0"/>
              <a:t> 4 </a:t>
            </a:r>
            <a:r>
              <a:rPr lang="en-US" dirty="0" err="1"/>
              <a:t>của</a:t>
            </a:r>
            <a:r>
              <a:rPr lang="en-US" dirty="0"/>
              <a:t> </a:t>
            </a:r>
            <a:r>
              <a:rPr lang="en-US" dirty="0" err="1"/>
              <a:t>marian</a:t>
            </a:r>
            <a:r>
              <a:rPr lang="en-US" dirty="0"/>
              <a:t> </a:t>
            </a:r>
            <a:r>
              <a:rPr lang="en-US" dirty="0" err="1"/>
              <a:t>ri</a:t>
            </a:r>
            <a:r>
              <a:rPr lang="en-US" dirty="0"/>
              <a:t> </a:t>
            </a:r>
            <a:r>
              <a:rPr lang="en-US" dirty="0" err="1"/>
              <a:t>díu</a:t>
            </a:r>
            <a:r>
              <a:rPr lang="en-US" dirty="0"/>
              <a:t> ski. Ng</a:t>
            </a:r>
            <a:r>
              <a:rPr lang="vi-VN" dirty="0"/>
              <a:t>ư</a:t>
            </a:r>
            <a:r>
              <a:rPr lang="en-US" dirty="0" err="1"/>
              <a:t>ời</a:t>
            </a:r>
            <a:r>
              <a:rPr lang="en-US" dirty="0"/>
              <a:t> </a:t>
            </a:r>
            <a:r>
              <a:rPr lang="en-US" dirty="0" err="1"/>
              <a:t>đức</a:t>
            </a:r>
            <a:r>
              <a:rPr lang="en-US" dirty="0"/>
              <a:t> </a:t>
            </a:r>
            <a:r>
              <a:rPr lang="en-US" dirty="0" err="1"/>
              <a:t>cần</a:t>
            </a:r>
            <a:r>
              <a:rPr lang="en-US" dirty="0"/>
              <a:t> 1 c</a:t>
            </a:r>
            <a:r>
              <a:rPr lang="vi-VN" dirty="0"/>
              <a:t>ơ</a:t>
            </a:r>
            <a:r>
              <a:rPr lang="en-US" dirty="0"/>
              <a:t> </a:t>
            </a:r>
            <a:r>
              <a:rPr lang="en-US" dirty="0" err="1"/>
              <a:t>chế</a:t>
            </a:r>
            <a:r>
              <a:rPr lang="en-US" dirty="0"/>
              <a:t> </a:t>
            </a:r>
            <a:r>
              <a:rPr lang="en-US" dirty="0" err="1"/>
              <a:t>phức</a:t>
            </a:r>
            <a:r>
              <a:rPr lang="en-US" dirty="0"/>
              <a:t> </a:t>
            </a:r>
            <a:r>
              <a:rPr lang="en-US" dirty="0" err="1"/>
              <a:t>tạp</a:t>
            </a:r>
            <a:r>
              <a:rPr lang="en-US" dirty="0"/>
              <a:t> h</a:t>
            </a:r>
            <a:r>
              <a:rPr lang="vi-VN" dirty="0"/>
              <a:t>ơ</a:t>
            </a:r>
            <a:r>
              <a:rPr lang="en-US" dirty="0"/>
              <a:t>n </a:t>
            </a:r>
            <a:r>
              <a:rPr lang="en-US" dirty="0" err="1"/>
              <a:t>để</a:t>
            </a:r>
            <a:r>
              <a:rPr lang="en-US" dirty="0"/>
              <a:t> </a:t>
            </a:r>
            <a:r>
              <a:rPr lang="en-US" dirty="0" err="1"/>
              <a:t>mã</a:t>
            </a:r>
            <a:r>
              <a:rPr lang="en-US" dirty="0"/>
              <a:t> </a:t>
            </a:r>
            <a:r>
              <a:rPr lang="en-US" dirty="0" err="1"/>
              <a:t>hóa</a:t>
            </a:r>
            <a:br>
              <a:rPr lang="en-US" dirty="0"/>
            </a:br>
            <a:r>
              <a:rPr lang="en-US" dirty="0" err="1"/>
              <a:t>hệ</a:t>
            </a:r>
            <a:r>
              <a:rPr lang="en-US" dirty="0"/>
              <a:t> </a:t>
            </a:r>
            <a:r>
              <a:rPr lang="en-US" dirty="0" err="1"/>
              <a:t>thống</a:t>
            </a:r>
            <a:r>
              <a:rPr lang="en-US" dirty="0"/>
              <a:t> </a:t>
            </a:r>
            <a:r>
              <a:rPr lang="en-US" dirty="0" err="1"/>
              <a:t>này</a:t>
            </a:r>
            <a:r>
              <a:rPr lang="en-US" dirty="0"/>
              <a:t> </a:t>
            </a:r>
            <a:r>
              <a:rPr lang="en-US" dirty="0" err="1"/>
              <a:t>còn</a:t>
            </a:r>
            <a:r>
              <a:rPr lang="en-US" dirty="0"/>
              <a:t> </a:t>
            </a:r>
            <a:r>
              <a:rPr lang="en-US" dirty="0" err="1"/>
              <a:t>chống</a:t>
            </a:r>
            <a:r>
              <a:rPr lang="en-US" dirty="0"/>
              <a:t> </a:t>
            </a:r>
            <a:r>
              <a:rPr lang="en-US" dirty="0" err="1"/>
              <a:t>suy</a:t>
            </a:r>
            <a:r>
              <a:rPr lang="en-US" dirty="0"/>
              <a:t> ng</a:t>
            </a:r>
            <a:r>
              <a:rPr lang="vi-VN" dirty="0"/>
              <a:t>ư</a:t>
            </a:r>
            <a:r>
              <a:rPr lang="en-US" dirty="0" err="1"/>
              <a:t>ợc</a:t>
            </a:r>
            <a:endParaRPr lang="en-US" dirty="0"/>
          </a:p>
          <a:p>
            <a:r>
              <a:rPr lang="en-US" dirty="0" err="1"/>
              <a:t>Sự</a:t>
            </a:r>
            <a:r>
              <a:rPr lang="en-US" dirty="0"/>
              <a:t> </a:t>
            </a:r>
            <a:r>
              <a:rPr lang="en-US" dirty="0" err="1"/>
              <a:t>sắp</a:t>
            </a:r>
            <a:r>
              <a:rPr lang="en-US" dirty="0"/>
              <a:t> </a:t>
            </a:r>
            <a:r>
              <a:rPr lang="en-US" dirty="0" err="1"/>
              <a:t>xếp</a:t>
            </a:r>
            <a:r>
              <a:rPr lang="en-US" dirty="0"/>
              <a:t> </a:t>
            </a:r>
            <a:r>
              <a:rPr lang="en-US" dirty="0" err="1"/>
              <a:t>dựa</a:t>
            </a:r>
            <a:r>
              <a:rPr lang="en-US" dirty="0"/>
              <a:t> </a:t>
            </a:r>
            <a:r>
              <a:rPr lang="en-US" dirty="0" err="1"/>
              <a:t>trên</a:t>
            </a:r>
            <a:r>
              <a:rPr lang="en-US" dirty="0"/>
              <a:t> </a:t>
            </a:r>
            <a:r>
              <a:rPr lang="en-US" dirty="0" err="1"/>
              <a:t>cảm</a:t>
            </a:r>
            <a:r>
              <a:rPr lang="en-US" dirty="0"/>
              <a:t> </a:t>
            </a:r>
            <a:r>
              <a:rPr lang="en-US" dirty="0" err="1"/>
              <a:t>tính</a:t>
            </a:r>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22</a:t>
            </a:fld>
            <a:endParaRPr lang="en-Z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Là</a:t>
            </a:r>
            <a:r>
              <a:rPr lang="en-US" dirty="0"/>
              <a:t> ng</a:t>
            </a:r>
            <a:r>
              <a:rPr lang="vi-VN" dirty="0"/>
              <a:t>ư</a:t>
            </a:r>
            <a:r>
              <a:rPr lang="en-US" dirty="0" err="1"/>
              <a:t>ời</a:t>
            </a:r>
            <a:r>
              <a:rPr lang="en-US" dirty="0"/>
              <a:t> </a:t>
            </a:r>
            <a:r>
              <a:rPr lang="en-US" dirty="0" err="1"/>
              <a:t>tạo</a:t>
            </a:r>
            <a:r>
              <a:rPr lang="en-US" dirty="0"/>
              <a:t> </a:t>
            </a:r>
            <a:r>
              <a:rPr lang="en-US" dirty="0" err="1"/>
              <a:t>ra</a:t>
            </a:r>
            <a:r>
              <a:rPr lang="en-US" dirty="0"/>
              <a:t> </a:t>
            </a:r>
            <a:r>
              <a:rPr lang="en-US" dirty="0" err="1"/>
              <a:t>máy</a:t>
            </a:r>
            <a:r>
              <a:rPr lang="en-US" dirty="0"/>
              <a:t> enigma, ng</a:t>
            </a:r>
            <a:r>
              <a:rPr lang="vi-VN" dirty="0"/>
              <a:t>ư</a:t>
            </a:r>
            <a:r>
              <a:rPr lang="en-US" dirty="0" err="1"/>
              <a:t>ời</a:t>
            </a:r>
            <a:r>
              <a:rPr lang="en-US" dirty="0"/>
              <a:t> </a:t>
            </a:r>
            <a:r>
              <a:rPr lang="en-US" dirty="0" err="1"/>
              <a:t>đức</a:t>
            </a:r>
            <a:r>
              <a:rPr lang="en-US" dirty="0"/>
              <a:t> – </a:t>
            </a:r>
            <a:r>
              <a:rPr lang="en-US" dirty="0" err="1"/>
              <a:t>cố</a:t>
            </a:r>
            <a:r>
              <a:rPr lang="en-US" dirty="0"/>
              <a:t> </a:t>
            </a:r>
            <a:r>
              <a:rPr lang="en-US" dirty="0" err="1"/>
              <a:t>gắng</a:t>
            </a:r>
            <a:r>
              <a:rPr lang="en-US" dirty="0"/>
              <a:t> – </a:t>
            </a:r>
            <a:r>
              <a:rPr lang="en-US" dirty="0" err="1"/>
              <a:t>tạo</a:t>
            </a:r>
            <a:r>
              <a:rPr lang="en-US" dirty="0"/>
              <a:t> </a:t>
            </a:r>
            <a:r>
              <a:rPr lang="en-US" dirty="0" err="1"/>
              <a:t>mã</a:t>
            </a:r>
            <a:endParaRPr lang="en-US" dirty="0"/>
          </a:p>
          <a:p>
            <a:r>
              <a:rPr lang="en-US" dirty="0"/>
              <a:t>C</a:t>
            </a:r>
            <a:r>
              <a:rPr lang="vi-VN" dirty="0"/>
              <a:t>ơ</a:t>
            </a:r>
            <a:r>
              <a:rPr lang="en-US" dirty="0"/>
              <a:t> </a:t>
            </a:r>
            <a:r>
              <a:rPr lang="en-US" dirty="0" err="1"/>
              <a:t>chế</a:t>
            </a:r>
            <a:r>
              <a:rPr lang="en-US" dirty="0"/>
              <a:t> - </a:t>
            </a:r>
            <a:r>
              <a:rPr lang="en-US" dirty="0" err="1"/>
              <a:t>có</a:t>
            </a:r>
            <a:r>
              <a:rPr lang="en-US" dirty="0"/>
              <a:t> </a:t>
            </a:r>
            <a:r>
              <a:rPr lang="en-US" dirty="0" err="1"/>
              <a:t>vẻ</a:t>
            </a:r>
            <a:r>
              <a:rPr lang="en-US" dirty="0"/>
              <a:t> </a:t>
            </a:r>
            <a:r>
              <a:rPr lang="en-US" dirty="0" err="1"/>
              <a:t>buồn</a:t>
            </a:r>
            <a:r>
              <a:rPr lang="en-US" dirty="0"/>
              <a:t> c</a:t>
            </a:r>
            <a:r>
              <a:rPr lang="vi-VN" dirty="0"/>
              <a:t>ư</a:t>
            </a:r>
            <a:r>
              <a:rPr lang="en-US" dirty="0" err="1"/>
              <a:t>ời-tự</a:t>
            </a:r>
            <a:r>
              <a:rPr lang="en-US" dirty="0"/>
              <a:t> </a:t>
            </a:r>
            <a:r>
              <a:rPr lang="en-US" dirty="0" err="1"/>
              <a:t>tìm</a:t>
            </a:r>
            <a:r>
              <a:rPr lang="en-US" dirty="0"/>
              <a:t> </a:t>
            </a:r>
            <a:r>
              <a:rPr lang="en-US" dirty="0" err="1"/>
              <a:t>đáp</a:t>
            </a:r>
            <a:r>
              <a:rPr lang="en-US" dirty="0"/>
              <a:t> </a:t>
            </a:r>
            <a:r>
              <a:rPr lang="en-US" dirty="0" err="1"/>
              <a:t>án</a:t>
            </a:r>
            <a:endParaRPr lang="en-US" dirty="0"/>
          </a:p>
          <a:p>
            <a:r>
              <a:rPr lang="en-US" dirty="0" err="1"/>
              <a:t>Một</a:t>
            </a:r>
            <a:r>
              <a:rPr lang="en-US" dirty="0"/>
              <a:t> </a:t>
            </a:r>
            <a:r>
              <a:rPr lang="en-US" dirty="0" err="1"/>
              <a:t>bảng</a:t>
            </a:r>
            <a:r>
              <a:rPr lang="en-US" dirty="0"/>
              <a:t> </a:t>
            </a:r>
            <a:r>
              <a:rPr lang="en-US" dirty="0" err="1"/>
              <a:t>mã</a:t>
            </a:r>
            <a:r>
              <a:rPr lang="en-US" dirty="0"/>
              <a:t> đ</a:t>
            </a:r>
            <a:r>
              <a:rPr lang="vi-VN" dirty="0"/>
              <a:t>ư</a:t>
            </a:r>
            <a:r>
              <a:rPr lang="en-US" dirty="0" err="1"/>
              <a:t>ợc</a:t>
            </a:r>
            <a:r>
              <a:rPr lang="en-US" dirty="0"/>
              <a:t> </a:t>
            </a:r>
            <a:r>
              <a:rPr lang="en-US" dirty="0" err="1"/>
              <a:t>sử</a:t>
            </a:r>
            <a:r>
              <a:rPr lang="en-US" dirty="0"/>
              <a:t> </a:t>
            </a:r>
            <a:r>
              <a:rPr lang="en-US" dirty="0" err="1"/>
              <a:t>dụng</a:t>
            </a:r>
            <a:r>
              <a:rPr lang="en-US" dirty="0"/>
              <a:t> – đ</a:t>
            </a:r>
            <a:r>
              <a:rPr lang="vi-VN" dirty="0"/>
              <a:t>ư</a:t>
            </a:r>
            <a:r>
              <a:rPr lang="en-US" dirty="0" err="1"/>
              <a:t>ợc</a:t>
            </a:r>
            <a:r>
              <a:rPr lang="en-US" dirty="0"/>
              <a:t> </a:t>
            </a:r>
            <a:r>
              <a:rPr lang="en-US" dirty="0" err="1"/>
              <a:t>thay</a:t>
            </a:r>
            <a:r>
              <a:rPr lang="en-US" dirty="0"/>
              <a:t> </a:t>
            </a:r>
            <a:r>
              <a:rPr lang="en-US" dirty="0" err="1"/>
              <a:t>đổi</a:t>
            </a:r>
            <a:r>
              <a:rPr lang="en-US" dirty="0"/>
              <a:t> </a:t>
            </a:r>
            <a:r>
              <a:rPr lang="en-US" dirty="0" err="1"/>
              <a:t>theo</a:t>
            </a:r>
            <a:r>
              <a:rPr lang="en-US" dirty="0"/>
              <a:t> </a:t>
            </a:r>
            <a:r>
              <a:rPr lang="en-US" dirty="0" err="1"/>
              <a:t>giờ</a:t>
            </a:r>
            <a:endParaRPr lang="en-US" dirty="0"/>
          </a:p>
          <a:p>
            <a:r>
              <a:rPr lang="en-US" dirty="0" err="1"/>
              <a:t>Bảng</a:t>
            </a:r>
            <a:r>
              <a:rPr lang="en-US" dirty="0"/>
              <a:t> </a:t>
            </a:r>
            <a:r>
              <a:rPr lang="en-US" sz="1200" b="0" i="1" kern="1200" dirty="0" err="1">
                <a:solidFill>
                  <a:schemeClr val="tx1"/>
                </a:solidFill>
                <a:effectLst/>
                <a:latin typeface="+mn-lt"/>
                <a:ea typeface="+mn-ea"/>
                <a:cs typeface="+mn-cs"/>
              </a:rPr>
              <a:t>Schlüssel</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suechl</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các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thông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là</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Walzenlage</a:t>
            </a:r>
            <a:r>
              <a:rPr lang="en-US" sz="1200" b="0" i="1" kern="1200" dirty="0">
                <a:solidFill>
                  <a:schemeClr val="tx1"/>
                </a:solidFill>
                <a:effectLst/>
                <a:latin typeface="+mn-lt"/>
                <a:ea typeface="+mn-ea"/>
                <a:cs typeface="+mn-cs"/>
              </a:rPr>
              <a:t> (Wheel order) ( </a:t>
            </a:r>
            <a:r>
              <a:rPr lang="en-US" sz="1200" b="0" i="1" kern="1200" dirty="0" err="1">
                <a:solidFill>
                  <a:schemeClr val="tx1"/>
                </a:solidFill>
                <a:effectLst/>
                <a:latin typeface="+mn-lt"/>
                <a:ea typeface="+mn-ea"/>
                <a:cs typeface="+mn-cs"/>
              </a:rPr>
              <a:t>vaid</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lader</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chọn</a:t>
            </a:r>
            <a:r>
              <a:rPr lang="en-US" sz="1200" b="0" i="1" kern="1200" dirty="0">
                <a:solidFill>
                  <a:schemeClr val="tx1"/>
                </a:solidFill>
                <a:effectLst/>
                <a:latin typeface="+mn-lt"/>
                <a:ea typeface="+mn-ea"/>
                <a:cs typeface="+mn-cs"/>
              </a:rPr>
              <a:t> rotor) </a:t>
            </a:r>
            <a:r>
              <a:rPr lang="en-US" sz="1200" b="0" i="1" kern="1200" dirty="0" err="1">
                <a:solidFill>
                  <a:schemeClr val="tx1"/>
                </a:solidFill>
                <a:effectLst/>
                <a:latin typeface="+mn-lt"/>
                <a:ea typeface="+mn-ea"/>
                <a:cs typeface="+mn-cs"/>
              </a:rPr>
              <a:t>Ringstellung</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Ring settings</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chữ</a:t>
            </a:r>
            <a:r>
              <a:rPr lang="en-US" sz="1200" b="0" i="1" kern="1200" dirty="0">
                <a:solidFill>
                  <a:schemeClr val="tx1"/>
                </a:solidFill>
                <a:effectLst/>
                <a:latin typeface="+mn-lt"/>
                <a:ea typeface="+mn-ea"/>
                <a:cs typeface="+mn-cs"/>
              </a:rPr>
              <a:t> ở </a:t>
            </a:r>
            <a:r>
              <a:rPr lang="en-US" sz="1200" b="0" i="1" kern="1200" dirty="0" err="1">
                <a:solidFill>
                  <a:schemeClr val="tx1"/>
                </a:solidFill>
                <a:effectLst/>
                <a:latin typeface="+mn-lt"/>
                <a:ea typeface="+mn-ea"/>
                <a:cs typeface="+mn-cs"/>
              </a:rPr>
              <a:t>trên</a:t>
            </a:r>
            <a:r>
              <a:rPr lang="en-US" sz="1200" b="0" i="1" kern="1200" dirty="0">
                <a:solidFill>
                  <a:schemeClr val="tx1"/>
                </a:solidFill>
                <a:effectLst/>
                <a:latin typeface="+mn-lt"/>
                <a:ea typeface="+mn-ea"/>
                <a:cs typeface="+mn-cs"/>
              </a:rPr>
              <a:t> rotor) </a:t>
            </a:r>
            <a:r>
              <a:rPr lang="en-US" sz="1200" b="0" i="1" kern="1200" dirty="0" err="1">
                <a:solidFill>
                  <a:schemeClr val="tx1"/>
                </a:solidFill>
                <a:effectLst/>
                <a:latin typeface="+mn-lt"/>
                <a:ea typeface="+mn-ea"/>
                <a:cs typeface="+mn-cs"/>
              </a:rPr>
              <a:t>Steckerverbindungen</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Plug connections</a:t>
            </a:r>
            <a:r>
              <a:rPr lang="en-US" sz="1200" b="0" i="1"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stek</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ker</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verben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dungen</a:t>
            </a:r>
            <a:r>
              <a:rPr lang="en-US" sz="1200" b="0" i="1" kern="1200" dirty="0">
                <a:solidFill>
                  <a:schemeClr val="tx1"/>
                </a:solidFill>
                <a:effectLst/>
                <a:latin typeface="+mn-lt"/>
                <a:ea typeface="+mn-ea"/>
                <a:cs typeface="+mn-cs"/>
              </a:rPr>
              <a:t>) cab plugboard </a:t>
            </a:r>
            <a:r>
              <a:rPr lang="en-US" sz="1200" b="0" i="1" kern="1200" dirty="0" err="1">
                <a:solidFill>
                  <a:schemeClr val="tx1"/>
                </a:solidFill>
                <a:effectLst/>
                <a:latin typeface="+mn-lt"/>
                <a:ea typeface="+mn-ea"/>
                <a:cs typeface="+mn-cs"/>
              </a:rPr>
              <a:t>và</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Grundstellung</a:t>
            </a:r>
            <a:r>
              <a:rPr lang="en-US" sz="1200" b="0" i="1" kern="1200" dirty="0">
                <a:solidFill>
                  <a:schemeClr val="tx1"/>
                </a:solidFill>
                <a:effectLst/>
                <a:latin typeface="+mn-lt"/>
                <a:ea typeface="+mn-ea"/>
                <a:cs typeface="+mn-cs"/>
              </a:rPr>
              <a:t> ( gun </a:t>
            </a:r>
            <a:r>
              <a:rPr lang="en-US" sz="1200" b="0" i="1" kern="1200" dirty="0" err="1">
                <a:solidFill>
                  <a:schemeClr val="tx1"/>
                </a:solidFill>
                <a:effectLst/>
                <a:latin typeface="+mn-lt"/>
                <a:ea typeface="+mn-ea"/>
                <a:cs typeface="+mn-cs"/>
              </a:rPr>
              <a:t>ste</a:t>
            </a:r>
            <a:r>
              <a:rPr lang="en-US" sz="1200" b="0" i="1" kern="1200" dirty="0">
                <a:solidFill>
                  <a:schemeClr val="tx1"/>
                </a:solidFill>
                <a:effectLst/>
                <a:latin typeface="+mn-lt"/>
                <a:ea typeface="+mn-ea"/>
                <a:cs typeface="+mn-cs"/>
              </a:rPr>
              <a:t> lung) (</a:t>
            </a:r>
            <a:r>
              <a:rPr lang="en-US" sz="1200" b="0" i="0" kern="1200" dirty="0">
                <a:solidFill>
                  <a:schemeClr val="tx1"/>
                </a:solidFill>
                <a:effectLst/>
                <a:latin typeface="+mn-lt"/>
                <a:ea typeface="+mn-ea"/>
                <a:cs typeface="+mn-cs"/>
              </a:rPr>
              <a:t>Starting position of the rotors </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khởi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động</a:t>
            </a:r>
            <a:r>
              <a:rPr lang="en-US" sz="1200" b="0" i="1" kern="1200" dirty="0">
                <a:solidFill>
                  <a:schemeClr val="tx1"/>
                </a:solidFill>
                <a:effectLst/>
                <a:latin typeface="+mn-lt"/>
                <a:ea typeface="+mn-ea"/>
                <a:cs typeface="+mn-cs"/>
              </a:rPr>
              <a:t> .</a:t>
            </a:r>
            <a:endParaRPr lang="en-US" dirty="0"/>
          </a:p>
          <a:p>
            <a:r>
              <a:rPr lang="en-US" dirty="0" err="1"/>
              <a:t>Với</a:t>
            </a:r>
            <a:r>
              <a:rPr lang="en-US" dirty="0"/>
              <a:t> </a:t>
            </a:r>
            <a:r>
              <a:rPr lang="en-US" dirty="0" err="1"/>
              <a:t>kieg</a:t>
            </a:r>
            <a:r>
              <a:rPr lang="en-US" dirty="0"/>
              <a:t>-marine </a:t>
            </a:r>
            <a:r>
              <a:rPr lang="en-US" dirty="0" err="1"/>
              <a:t>là</a:t>
            </a:r>
            <a:r>
              <a:rPr lang="en-US" dirty="0"/>
              <a:t> 4 rotor, , </a:t>
            </a:r>
            <a:r>
              <a:rPr lang="en-US" dirty="0" err="1"/>
              <a:t>với</a:t>
            </a:r>
            <a:r>
              <a:rPr lang="en-US" dirty="0"/>
              <a:t> </a:t>
            </a:r>
            <a:r>
              <a:rPr lang="en-US" dirty="0" err="1"/>
              <a:t>heer</a:t>
            </a:r>
            <a:r>
              <a:rPr lang="en-US" dirty="0"/>
              <a:t> </a:t>
            </a:r>
            <a:r>
              <a:rPr lang="en-US" dirty="0" err="1"/>
              <a:t>và</a:t>
            </a:r>
            <a:r>
              <a:rPr lang="en-US" dirty="0"/>
              <a:t> </a:t>
            </a:r>
            <a:r>
              <a:rPr lang="en-US" dirty="0" err="1"/>
              <a:t>luftwaffe</a:t>
            </a:r>
            <a:r>
              <a:rPr lang="en-US" dirty="0"/>
              <a:t> </a:t>
            </a:r>
            <a:r>
              <a:rPr lang="en-US" dirty="0" err="1"/>
              <a:t>là</a:t>
            </a:r>
            <a:r>
              <a:rPr lang="en-US" dirty="0"/>
              <a:t> 3 </a:t>
            </a:r>
            <a:r>
              <a:rPr lang="en-US" dirty="0" err="1"/>
              <a:t>hoặc</a:t>
            </a:r>
            <a:r>
              <a:rPr lang="en-US" dirty="0"/>
              <a:t> 5</a:t>
            </a:r>
          </a:p>
          <a:p>
            <a:r>
              <a:rPr lang="en-US" dirty="0" err="1"/>
              <a:t>Nói</a:t>
            </a:r>
            <a:r>
              <a:rPr lang="en-US" dirty="0"/>
              <a:t> </a:t>
            </a:r>
            <a:r>
              <a:rPr lang="en-US" dirty="0" err="1"/>
              <a:t>về</a:t>
            </a:r>
            <a:r>
              <a:rPr lang="en-US" dirty="0"/>
              <a:t> </a:t>
            </a:r>
            <a:r>
              <a:rPr lang="en-US" dirty="0" err="1"/>
              <a:t>việc</a:t>
            </a:r>
            <a:r>
              <a:rPr lang="en-US" dirty="0"/>
              <a:t> ng</a:t>
            </a:r>
            <a:r>
              <a:rPr lang="vi-VN" dirty="0"/>
              <a:t>ư</a:t>
            </a:r>
            <a:r>
              <a:rPr lang="en-US" dirty="0" err="1"/>
              <a:t>ời</a:t>
            </a:r>
            <a:r>
              <a:rPr lang="en-US" dirty="0"/>
              <a:t> </a:t>
            </a:r>
            <a:r>
              <a:rPr lang="en-US" dirty="0" err="1"/>
              <a:t>đức</a:t>
            </a:r>
            <a:r>
              <a:rPr lang="en-US" dirty="0"/>
              <a:t> </a:t>
            </a:r>
            <a:r>
              <a:rPr lang="en-US" dirty="0" err="1"/>
              <a:t>giữ</a:t>
            </a:r>
            <a:r>
              <a:rPr lang="en-US" dirty="0"/>
              <a:t> </a:t>
            </a:r>
            <a:r>
              <a:rPr lang="en-US" dirty="0" err="1"/>
              <a:t>mã</a:t>
            </a:r>
            <a:r>
              <a:rPr lang="en-US" dirty="0"/>
              <a:t> </a:t>
            </a:r>
            <a:r>
              <a:rPr lang="en-US" dirty="0" err="1"/>
              <a:t>bí</a:t>
            </a:r>
            <a:r>
              <a:rPr lang="en-US" dirty="0"/>
              <a:t> </a:t>
            </a:r>
            <a:r>
              <a:rPr lang="en-US"/>
              <a:t>mật</a:t>
            </a:r>
            <a:endParaRPr lang="en-US" dirty="0"/>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23</a:t>
            </a:fld>
            <a:endParaRPr lang="en-Z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Giải</a:t>
            </a:r>
            <a:r>
              <a:rPr lang="en-US" dirty="0"/>
              <a:t> </a:t>
            </a:r>
            <a:r>
              <a:rPr lang="en-US" dirty="0" err="1"/>
              <a:t>thích</a:t>
            </a:r>
            <a:r>
              <a:rPr lang="en-US" dirty="0"/>
              <a:t> </a:t>
            </a:r>
            <a:r>
              <a:rPr lang="en-US" dirty="0" err="1"/>
              <a:t>từng</a:t>
            </a:r>
            <a:r>
              <a:rPr lang="en-US" dirty="0"/>
              <a:t> </a:t>
            </a:r>
            <a:r>
              <a:rPr lang="en-US" dirty="0" err="1"/>
              <a:t>mục</a:t>
            </a:r>
            <a:r>
              <a:rPr lang="en-US" dirty="0"/>
              <a:t> 1 : </a:t>
            </a:r>
            <a:r>
              <a:rPr lang="en-US" dirty="0" err="1"/>
              <a:t>nh</a:t>
            </a:r>
            <a:r>
              <a:rPr lang="vi-VN" dirty="0"/>
              <a:t>ư</a:t>
            </a:r>
            <a:r>
              <a:rPr lang="en-US" dirty="0"/>
              <a:t> ta </a:t>
            </a:r>
            <a:r>
              <a:rPr lang="en-US" dirty="0" err="1"/>
              <a:t>đã</a:t>
            </a:r>
            <a:r>
              <a:rPr lang="en-US" dirty="0"/>
              <a:t> </a:t>
            </a:r>
            <a:r>
              <a:rPr lang="en-US" dirty="0" err="1"/>
              <a:t>thấy</a:t>
            </a:r>
            <a:r>
              <a:rPr lang="en-US" dirty="0"/>
              <a:t>, </a:t>
            </a:r>
            <a:r>
              <a:rPr lang="en-US" dirty="0" err="1"/>
              <a:t>việc</a:t>
            </a:r>
            <a:r>
              <a:rPr lang="en-US" dirty="0"/>
              <a:t> </a:t>
            </a:r>
            <a:r>
              <a:rPr lang="en-US" dirty="0" err="1"/>
              <a:t>nâng</a:t>
            </a:r>
            <a:r>
              <a:rPr lang="en-US" dirty="0"/>
              <a:t> </a:t>
            </a:r>
            <a:r>
              <a:rPr lang="en-US" dirty="0" err="1"/>
              <a:t>cấp</a:t>
            </a:r>
            <a:r>
              <a:rPr lang="en-US" dirty="0"/>
              <a:t> </a:t>
            </a:r>
            <a:r>
              <a:rPr lang="en-US" dirty="0" err="1"/>
              <a:t>khi</a:t>
            </a:r>
            <a:r>
              <a:rPr lang="en-US" dirty="0"/>
              <a:t> … </a:t>
            </a:r>
            <a:r>
              <a:rPr lang="en-US" dirty="0" err="1"/>
              <a:t>rất</a:t>
            </a:r>
            <a:r>
              <a:rPr lang="en-US" dirty="0"/>
              <a:t> </a:t>
            </a:r>
            <a:r>
              <a:rPr lang="en-US" dirty="0" err="1"/>
              <a:t>hiệu</a:t>
            </a:r>
            <a:r>
              <a:rPr lang="en-US" dirty="0"/>
              <a:t> </a:t>
            </a:r>
            <a:r>
              <a:rPr lang="en-US" dirty="0" err="1"/>
              <a:t>quả</a:t>
            </a:r>
            <a:endParaRPr lang="en-US" dirty="0"/>
          </a:p>
          <a:p>
            <a:r>
              <a:rPr lang="en-US" dirty="0"/>
              <a:t>2 : </a:t>
            </a:r>
            <a:r>
              <a:rPr lang="en-US" dirty="0" err="1"/>
              <a:t>tìm</a:t>
            </a:r>
            <a:r>
              <a:rPr lang="en-US" dirty="0"/>
              <a:t> </a:t>
            </a:r>
            <a:r>
              <a:rPr lang="en-US" dirty="0" err="1"/>
              <a:t>ra</a:t>
            </a:r>
            <a:r>
              <a:rPr lang="en-US" dirty="0"/>
              <a:t> </a:t>
            </a:r>
            <a:r>
              <a:rPr lang="en-US" dirty="0" err="1"/>
              <a:t>lời</a:t>
            </a:r>
            <a:r>
              <a:rPr lang="en-US" dirty="0"/>
              <a:t> </a:t>
            </a:r>
            <a:r>
              <a:rPr lang="en-US" dirty="0" err="1"/>
              <a:t>giải</a:t>
            </a:r>
            <a:r>
              <a:rPr lang="en-US" dirty="0"/>
              <a:t> </a:t>
            </a:r>
            <a:r>
              <a:rPr lang="en-US" dirty="0" err="1"/>
              <a:t>cho</a:t>
            </a:r>
            <a:r>
              <a:rPr lang="en-US" dirty="0"/>
              <a:t> </a:t>
            </a:r>
            <a:r>
              <a:rPr lang="en-US" dirty="0" err="1"/>
              <a:t>mật</a:t>
            </a:r>
            <a:r>
              <a:rPr lang="en-US" dirty="0"/>
              <a:t> </a:t>
            </a:r>
            <a:r>
              <a:rPr lang="en-US" dirty="0" err="1"/>
              <a:t>mã</a:t>
            </a:r>
            <a:r>
              <a:rPr lang="en-US" dirty="0"/>
              <a:t> </a:t>
            </a:r>
            <a:r>
              <a:rPr lang="en-US" dirty="0" err="1"/>
              <a:t>của</a:t>
            </a:r>
            <a:r>
              <a:rPr lang="en-US" dirty="0"/>
              <a:t> </a:t>
            </a:r>
            <a:r>
              <a:rPr lang="en-US" dirty="0" err="1"/>
              <a:t>mình</a:t>
            </a:r>
            <a:r>
              <a:rPr lang="en-US" dirty="0"/>
              <a:t> </a:t>
            </a:r>
            <a:r>
              <a:rPr lang="en-US" dirty="0" err="1"/>
              <a:t>thật</a:t>
            </a:r>
            <a:r>
              <a:rPr lang="en-US" dirty="0"/>
              <a:t> </a:t>
            </a:r>
            <a:r>
              <a:rPr lang="en-US" dirty="0" err="1"/>
              <a:t>sự</a:t>
            </a:r>
            <a:r>
              <a:rPr lang="en-US" dirty="0"/>
              <a:t> </a:t>
            </a:r>
            <a:r>
              <a:rPr lang="en-US" dirty="0" err="1"/>
              <a:t>quan</a:t>
            </a:r>
            <a:r>
              <a:rPr lang="en-US" dirty="0"/>
              <a:t> </a:t>
            </a:r>
            <a:r>
              <a:rPr lang="en-US" dirty="0" err="1"/>
              <a:t>trọng</a:t>
            </a:r>
            <a:r>
              <a:rPr lang="en-US" dirty="0"/>
              <a:t>, </a:t>
            </a:r>
            <a:r>
              <a:rPr lang="en-US" dirty="0" err="1"/>
              <a:t>điều</a:t>
            </a:r>
            <a:r>
              <a:rPr lang="en-US" dirty="0"/>
              <a:t> </a:t>
            </a:r>
            <a:r>
              <a:rPr lang="en-US" dirty="0" err="1"/>
              <a:t>mà</a:t>
            </a:r>
            <a:r>
              <a:rPr lang="en-US" dirty="0"/>
              <a:t> ng</a:t>
            </a:r>
            <a:r>
              <a:rPr lang="vi-VN" dirty="0"/>
              <a:t>ư</a:t>
            </a:r>
            <a:r>
              <a:rPr lang="en-US" dirty="0" err="1"/>
              <a:t>ời</a:t>
            </a:r>
            <a:r>
              <a:rPr lang="en-US" dirty="0"/>
              <a:t> </a:t>
            </a:r>
            <a:r>
              <a:rPr lang="en-US" dirty="0" err="1"/>
              <a:t>đức</a:t>
            </a:r>
            <a:r>
              <a:rPr lang="en-US" dirty="0"/>
              <a:t> </a:t>
            </a:r>
            <a:r>
              <a:rPr lang="en-US" dirty="0" err="1"/>
              <a:t>đã</a:t>
            </a:r>
            <a:r>
              <a:rPr lang="en-US" dirty="0"/>
              <a:t> l</a:t>
            </a:r>
            <a:r>
              <a:rPr lang="vi-VN" dirty="0"/>
              <a:t>ơ</a:t>
            </a:r>
            <a:r>
              <a:rPr lang="en-US" dirty="0"/>
              <a:t> </a:t>
            </a:r>
            <a:r>
              <a:rPr lang="en-US" dirty="0" err="1"/>
              <a:t>là</a:t>
            </a:r>
            <a:r>
              <a:rPr lang="en-US" dirty="0"/>
              <a:t> </a:t>
            </a:r>
            <a:r>
              <a:rPr lang="en-US" dirty="0" err="1"/>
              <a:t>vào</a:t>
            </a:r>
            <a:r>
              <a:rPr lang="en-US" dirty="0"/>
              <a:t> </a:t>
            </a:r>
            <a:r>
              <a:rPr lang="en-US" dirty="0" err="1"/>
              <a:t>cuối</a:t>
            </a:r>
            <a:r>
              <a:rPr lang="en-US" dirty="0"/>
              <a:t> </a:t>
            </a:r>
            <a:r>
              <a:rPr lang="en-US" dirty="0" err="1"/>
              <a:t>cuộc</a:t>
            </a:r>
            <a:r>
              <a:rPr lang="en-US" dirty="0"/>
              <a:t> </a:t>
            </a:r>
            <a:r>
              <a:rPr lang="en-US" dirty="0" err="1"/>
              <a:t>chiến</a:t>
            </a:r>
            <a:endParaRPr lang="en-US" dirty="0"/>
          </a:p>
          <a:p>
            <a:r>
              <a:rPr lang="en-US" dirty="0"/>
              <a:t>3: </a:t>
            </a:r>
            <a:r>
              <a:rPr lang="en-US" dirty="0" err="1"/>
              <a:t>vì</a:t>
            </a:r>
            <a:r>
              <a:rPr lang="en-US" dirty="0"/>
              <a:t> </a:t>
            </a:r>
            <a:r>
              <a:rPr lang="en-US" dirty="0" err="1"/>
              <a:t>không</a:t>
            </a:r>
            <a:r>
              <a:rPr lang="en-US" dirty="0"/>
              <a:t> </a:t>
            </a:r>
            <a:r>
              <a:rPr lang="en-US" dirty="0" err="1"/>
              <a:t>tìm</a:t>
            </a:r>
            <a:r>
              <a:rPr lang="en-US" dirty="0"/>
              <a:t> </a:t>
            </a:r>
            <a:r>
              <a:rPr lang="en-US" dirty="0" err="1"/>
              <a:t>ra</a:t>
            </a:r>
            <a:r>
              <a:rPr lang="en-US" dirty="0"/>
              <a:t> </a:t>
            </a:r>
            <a:r>
              <a:rPr lang="en-US" dirty="0" err="1"/>
              <a:t>lời</a:t>
            </a:r>
            <a:r>
              <a:rPr lang="en-US" dirty="0"/>
              <a:t> </a:t>
            </a:r>
            <a:r>
              <a:rPr lang="en-US" dirty="0" err="1"/>
              <a:t>giải</a:t>
            </a:r>
            <a:endParaRPr lang="en-US" dirty="0"/>
          </a:p>
          <a:p>
            <a:r>
              <a:rPr lang="en-US" dirty="0"/>
              <a:t>4: </a:t>
            </a:r>
            <a:r>
              <a:rPr lang="en-US" dirty="0" err="1"/>
              <a:t>việc</a:t>
            </a:r>
            <a:r>
              <a:rPr lang="en-US" dirty="0"/>
              <a:t> </a:t>
            </a:r>
            <a:r>
              <a:rPr lang="en-US" dirty="0" err="1"/>
              <a:t>ra</a:t>
            </a:r>
            <a:r>
              <a:rPr lang="en-US" dirty="0"/>
              <a:t> </a:t>
            </a:r>
            <a:r>
              <a:rPr lang="en-US" dirty="0" err="1"/>
              <a:t>đời</a:t>
            </a:r>
            <a:r>
              <a:rPr lang="en-US" dirty="0"/>
              <a:t> enigma </a:t>
            </a:r>
            <a:r>
              <a:rPr lang="en-US" dirty="0" err="1"/>
              <a:t>dẫn</a:t>
            </a:r>
            <a:r>
              <a:rPr lang="en-US" dirty="0"/>
              <a:t> </a:t>
            </a:r>
            <a:r>
              <a:rPr lang="en-US" dirty="0" err="1"/>
              <a:t>đến</a:t>
            </a:r>
            <a:r>
              <a:rPr lang="en-US" dirty="0"/>
              <a:t> </a:t>
            </a:r>
            <a:r>
              <a:rPr lang="en-US" dirty="0" err="1"/>
              <a:t>trực</a:t>
            </a:r>
            <a:r>
              <a:rPr lang="en-US" dirty="0"/>
              <a:t> </a:t>
            </a:r>
            <a:r>
              <a:rPr lang="en-US" dirty="0" err="1"/>
              <a:t>tiếp</a:t>
            </a:r>
            <a:r>
              <a:rPr lang="en-US" dirty="0"/>
              <a:t> </a:t>
            </a:r>
            <a:r>
              <a:rPr lang="en-US" dirty="0" err="1"/>
              <a:t>là</a:t>
            </a:r>
            <a:r>
              <a:rPr lang="en-US" dirty="0"/>
              <a:t> </a:t>
            </a:r>
            <a:r>
              <a:rPr lang="en-US" dirty="0" err="1"/>
              <a:t>sự</a:t>
            </a:r>
            <a:r>
              <a:rPr lang="en-US" dirty="0"/>
              <a:t> </a:t>
            </a:r>
            <a:r>
              <a:rPr lang="en-US" dirty="0" err="1"/>
              <a:t>ra</a:t>
            </a:r>
            <a:r>
              <a:rPr lang="en-US" dirty="0"/>
              <a:t> </a:t>
            </a:r>
            <a:r>
              <a:rPr lang="en-US" dirty="0" err="1"/>
              <a:t>đời</a:t>
            </a:r>
            <a:r>
              <a:rPr lang="en-US" dirty="0"/>
              <a:t> </a:t>
            </a:r>
            <a:r>
              <a:rPr lang="en-US" dirty="0" err="1"/>
              <a:t>của</a:t>
            </a:r>
            <a:r>
              <a:rPr lang="en-US" dirty="0"/>
              <a:t> </a:t>
            </a:r>
            <a:r>
              <a:rPr lang="en-US" dirty="0" err="1"/>
              <a:t>máy</a:t>
            </a:r>
            <a:r>
              <a:rPr lang="en-US" dirty="0"/>
              <a:t> </a:t>
            </a:r>
            <a:r>
              <a:rPr lang="en-US" dirty="0" err="1"/>
              <a:t>bomba</a:t>
            </a:r>
            <a:r>
              <a:rPr lang="en-US" dirty="0"/>
              <a:t> </a:t>
            </a:r>
            <a:r>
              <a:rPr lang="en-US" dirty="0" err="1"/>
              <a:t>rồi</a:t>
            </a:r>
            <a:r>
              <a:rPr lang="en-US" dirty="0"/>
              <a:t> </a:t>
            </a:r>
            <a:r>
              <a:rPr lang="en-US" dirty="0" err="1"/>
              <a:t>tiếp</a:t>
            </a:r>
            <a:r>
              <a:rPr lang="en-US" dirty="0"/>
              <a:t> </a:t>
            </a:r>
            <a:r>
              <a:rPr lang="en-US" dirty="0" err="1"/>
              <a:t>đến</a:t>
            </a:r>
            <a:r>
              <a:rPr lang="en-US" dirty="0"/>
              <a:t> </a:t>
            </a:r>
            <a:r>
              <a:rPr lang="en-US" dirty="0" err="1"/>
              <a:t>là</a:t>
            </a:r>
            <a:r>
              <a:rPr lang="en-US" dirty="0"/>
              <a:t> tunny </a:t>
            </a:r>
          </a:p>
          <a:p>
            <a:r>
              <a:rPr lang="en-US" dirty="0"/>
              <a:t>5: </a:t>
            </a:r>
            <a:r>
              <a:rPr lang="en-US" dirty="0" err="1"/>
              <a:t>cột</a:t>
            </a:r>
            <a:r>
              <a:rPr lang="en-US" dirty="0"/>
              <a:t> </a:t>
            </a:r>
            <a:r>
              <a:rPr lang="en-US" dirty="0" err="1"/>
              <a:t>mốc</a:t>
            </a:r>
            <a:r>
              <a:rPr lang="en-US" dirty="0"/>
              <a:t> </a:t>
            </a:r>
            <a:r>
              <a:rPr lang="en-US" dirty="0" err="1"/>
              <a:t>cho</a:t>
            </a:r>
            <a:r>
              <a:rPr lang="en-US" dirty="0"/>
              <a:t> </a:t>
            </a:r>
            <a:r>
              <a:rPr lang="en-US" dirty="0" err="1"/>
              <a:t>alan</a:t>
            </a:r>
            <a:r>
              <a:rPr lang="en-US" dirty="0"/>
              <a:t> </a:t>
            </a:r>
            <a:r>
              <a:rPr lang="en-US" dirty="0" err="1"/>
              <a:t>turing</a:t>
            </a:r>
            <a:r>
              <a:rPr lang="en-US" dirty="0"/>
              <a:t>, </a:t>
            </a:r>
            <a:r>
              <a:rPr lang="en-US" dirty="0" err="1"/>
              <a:t>nói</a:t>
            </a:r>
            <a:r>
              <a:rPr lang="en-US" dirty="0"/>
              <a:t> s</a:t>
            </a:r>
            <a:r>
              <a:rPr lang="vi-VN" dirty="0"/>
              <a:t>ơ</a:t>
            </a:r>
            <a:r>
              <a:rPr lang="en-US" dirty="0"/>
              <a:t> qua </a:t>
            </a:r>
            <a:r>
              <a:rPr lang="en-US" dirty="0" err="1"/>
              <a:t>về</a:t>
            </a:r>
            <a:r>
              <a:rPr lang="en-US" dirty="0"/>
              <a:t> </a:t>
            </a:r>
            <a:r>
              <a:rPr lang="en-US" dirty="0" err="1"/>
              <a:t>mấy</a:t>
            </a:r>
            <a:r>
              <a:rPr lang="en-US" dirty="0"/>
              <a:t> </a:t>
            </a:r>
            <a:r>
              <a:rPr lang="en-US" dirty="0" err="1"/>
              <a:t>cái</a:t>
            </a:r>
            <a:r>
              <a:rPr lang="en-US" dirty="0"/>
              <a:t> </a:t>
            </a:r>
            <a:r>
              <a:rPr lang="en-US" dirty="0" err="1"/>
              <a:t>thành</a:t>
            </a:r>
            <a:r>
              <a:rPr lang="en-US" dirty="0"/>
              <a:t> </a:t>
            </a:r>
            <a:r>
              <a:rPr lang="en-US" dirty="0" err="1"/>
              <a:t>tự</a:t>
            </a:r>
            <a:r>
              <a:rPr lang="en-US" dirty="0"/>
              <a:t> </a:t>
            </a:r>
            <a:r>
              <a:rPr lang="en-US" dirty="0" err="1"/>
              <a:t>của</a:t>
            </a:r>
            <a:r>
              <a:rPr lang="en-US" dirty="0"/>
              <a:t> </a:t>
            </a:r>
            <a:r>
              <a:rPr lang="en-US" dirty="0" err="1"/>
              <a:t>ông</a:t>
            </a:r>
            <a:r>
              <a:rPr lang="en-US" dirty="0"/>
              <a:t> </a:t>
            </a:r>
            <a:r>
              <a:rPr lang="en-US" dirty="0" err="1"/>
              <a:t>này</a:t>
            </a:r>
            <a:r>
              <a:rPr lang="en-US" dirty="0"/>
              <a:t> </a:t>
            </a:r>
          </a:p>
          <a:p>
            <a:r>
              <a:rPr lang="en-US" dirty="0"/>
              <a:t>(</a:t>
            </a:r>
            <a:r>
              <a:rPr lang="en-US" dirty="0" err="1"/>
              <a:t>sẽ</a:t>
            </a:r>
            <a:r>
              <a:rPr lang="en-US" dirty="0"/>
              <a:t> </a:t>
            </a:r>
            <a:r>
              <a:rPr lang="en-US" dirty="0" err="1"/>
              <a:t>đề</a:t>
            </a:r>
            <a:r>
              <a:rPr lang="en-US" dirty="0"/>
              <a:t> </a:t>
            </a:r>
            <a:r>
              <a:rPr lang="en-US" dirty="0" err="1"/>
              <a:t>cập</a:t>
            </a:r>
            <a:r>
              <a:rPr lang="en-US" dirty="0"/>
              <a:t> ở </a:t>
            </a:r>
            <a:r>
              <a:rPr lang="en-US" dirty="0" err="1"/>
              <a:t>sau</a:t>
            </a:r>
            <a:r>
              <a:rPr lang="en-US" dirty="0"/>
              <a:t>)</a:t>
            </a:r>
          </a:p>
        </p:txBody>
      </p:sp>
      <p:sp>
        <p:nvSpPr>
          <p:cNvPr id="4" name="Chỗ dành sẵn cho Số hiệu Bản chiếu 3"/>
          <p:cNvSpPr>
            <a:spLocks noGrp="1"/>
          </p:cNvSpPr>
          <p:nvPr>
            <p:ph type="sldNum" sz="quarter" idx="10"/>
          </p:nvPr>
        </p:nvSpPr>
        <p:spPr/>
        <p:txBody>
          <a:bodyPr/>
          <a:lstStyle/>
          <a:p>
            <a:fld id="{B8649DAF-093F-4482-AA38-346E9A2DEE94}" type="slidenum">
              <a:rPr lang="en-ZA" smtClean="0"/>
              <a:t>24</a:t>
            </a:fld>
            <a:endParaRPr lang="en-Z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Sau </a:t>
            </a:r>
            <a:r>
              <a:rPr lang="en-US" dirty="0" err="1">
                <a:sym typeface="+mn-ea"/>
              </a:rPr>
              <a:t>khi</a:t>
            </a:r>
            <a:r>
              <a:rPr lang="en-US" dirty="0">
                <a:sym typeface="+mn-ea"/>
              </a:rPr>
              <a:t> </a:t>
            </a:r>
            <a:r>
              <a:rPr lang="en-US" dirty="0" err="1">
                <a:sym typeface="+mn-ea"/>
              </a:rPr>
              <a:t>giành</a:t>
            </a:r>
            <a:r>
              <a:rPr lang="en-US" dirty="0">
                <a:sym typeface="+mn-ea"/>
              </a:rPr>
              <a:t> </a:t>
            </a:r>
            <a:r>
              <a:rPr lang="en-US" dirty="0" err="1">
                <a:sym typeface="+mn-ea"/>
              </a:rPr>
              <a:t>được</a:t>
            </a:r>
            <a:r>
              <a:rPr lang="en-US" dirty="0">
                <a:sym typeface="+mn-ea"/>
              </a:rPr>
              <a:t> </a:t>
            </a:r>
            <a:r>
              <a:rPr lang="en-US" dirty="0" err="1">
                <a:sym typeface="+mn-ea"/>
              </a:rPr>
              <a:t>độc</a:t>
            </a:r>
            <a:r>
              <a:rPr lang="en-US" dirty="0">
                <a:sym typeface="+mn-ea"/>
              </a:rPr>
              <a:t> </a:t>
            </a:r>
            <a:r>
              <a:rPr lang="en-US" dirty="0" err="1">
                <a:sym typeface="+mn-ea"/>
              </a:rPr>
              <a:t>lập</a:t>
            </a:r>
            <a:r>
              <a:rPr lang="en-US" dirty="0">
                <a:sym typeface="+mn-ea"/>
              </a:rPr>
              <a:t>, </a:t>
            </a:r>
            <a:r>
              <a:rPr lang="en-US" dirty="0" err="1">
                <a:sym typeface="+mn-ea"/>
              </a:rPr>
              <a:t>trong</a:t>
            </a:r>
            <a:r>
              <a:rPr lang="en-US" dirty="0">
                <a:sym typeface="+mn-ea"/>
              </a:rPr>
              <a:t> </a:t>
            </a:r>
            <a:r>
              <a:rPr lang="en-US" dirty="0" err="1">
                <a:sym typeface="+mn-ea"/>
              </a:rPr>
              <a:t>quân</a:t>
            </a:r>
            <a:r>
              <a:rPr lang="en-US" dirty="0">
                <a:sym typeface="+mn-ea"/>
              </a:rPr>
              <a:t> </a:t>
            </a:r>
            <a:r>
              <a:rPr lang="en-US" dirty="0" err="1">
                <a:sym typeface="+mn-ea"/>
              </a:rPr>
              <a:t>đội</a:t>
            </a:r>
            <a:r>
              <a:rPr lang="en-US" dirty="0">
                <a:sym typeface="+mn-ea"/>
              </a:rPr>
              <a:t> Ba Lan </a:t>
            </a:r>
            <a:r>
              <a:rPr lang="en-US" dirty="0" err="1">
                <a:sym typeface="+mn-ea"/>
              </a:rPr>
              <a:t>đã</a:t>
            </a:r>
            <a:r>
              <a:rPr lang="en-US" dirty="0">
                <a:sym typeface="+mn-ea"/>
              </a:rPr>
              <a:t> </a:t>
            </a:r>
            <a:r>
              <a:rPr lang="en-US" dirty="0" err="1">
                <a:sym typeface="+mn-ea"/>
              </a:rPr>
              <a:t>thành</a:t>
            </a:r>
            <a:r>
              <a:rPr lang="en-US" dirty="0">
                <a:sym typeface="+mn-ea"/>
              </a:rPr>
              <a:t> </a:t>
            </a:r>
            <a:r>
              <a:rPr lang="en-US" dirty="0" err="1">
                <a:sym typeface="+mn-ea"/>
              </a:rPr>
              <a:t>lập</a:t>
            </a:r>
            <a:r>
              <a:rPr lang="en-US" dirty="0">
                <a:sym typeface="+mn-ea"/>
              </a:rPr>
              <a:t> </a:t>
            </a:r>
            <a:r>
              <a:rPr lang="en-US" dirty="0" err="1">
                <a:sym typeface="+mn-ea"/>
              </a:rPr>
              <a:t>cơ</a:t>
            </a:r>
            <a:r>
              <a:rPr lang="en-US" dirty="0">
                <a:sym typeface="+mn-ea"/>
              </a:rPr>
              <a:t> </a:t>
            </a:r>
            <a:r>
              <a:rPr lang="en-US" dirty="0" err="1">
                <a:sym typeface="+mn-ea"/>
              </a:rPr>
              <a:t>quan</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đầu</a:t>
            </a:r>
            <a:r>
              <a:rPr lang="en-US" dirty="0">
                <a:sym typeface="+mn-ea"/>
              </a:rPr>
              <a:t> </a:t>
            </a:r>
            <a:r>
              <a:rPr lang="en-US" dirty="0" err="1">
                <a:sym typeface="+mn-ea"/>
              </a:rPr>
              <a:t>tiên</a:t>
            </a:r>
            <a:r>
              <a:rPr lang="en-US" dirty="0">
                <a:sym typeface="+mn-ea"/>
              </a:rPr>
              <a:t> </a:t>
            </a:r>
            <a:r>
              <a:rPr lang="en-US" dirty="0" err="1">
                <a:sym typeface="+mn-ea"/>
              </a:rPr>
              <a:t>của</a:t>
            </a:r>
            <a:r>
              <a:rPr lang="en-US" dirty="0">
                <a:sym typeface="+mn-ea"/>
              </a:rPr>
              <a:t> </a:t>
            </a:r>
            <a:r>
              <a:rPr lang="en-US" dirty="0" err="1">
                <a:sym typeface="+mn-ea"/>
              </a:rPr>
              <a:t>quân</a:t>
            </a:r>
            <a:r>
              <a:rPr lang="en-US" dirty="0">
                <a:sym typeface="+mn-ea"/>
              </a:rPr>
              <a:t> </a:t>
            </a:r>
            <a:r>
              <a:rPr lang="en-US" dirty="0" err="1">
                <a:sym typeface="+mn-ea"/>
              </a:rPr>
              <a:t>đội</a:t>
            </a:r>
            <a:r>
              <a:rPr lang="en-US" dirty="0">
                <a:sym typeface="+mn-ea"/>
              </a:rPr>
              <a:t> Ba </a:t>
            </a:r>
            <a:r>
              <a:rPr lang="en-US" dirty="0" err="1">
                <a:sym typeface="+mn-ea"/>
              </a:rPr>
              <a:t>Lan.Trong</a:t>
            </a:r>
            <a:r>
              <a:rPr lang="en-US" dirty="0">
                <a:sym typeface="+mn-ea"/>
              </a:rPr>
              <a:t> </a:t>
            </a:r>
            <a:r>
              <a:rPr lang="en-US" dirty="0" err="1">
                <a:sym typeface="+mn-ea"/>
              </a:rPr>
              <a:t>khoá</a:t>
            </a:r>
            <a:r>
              <a:rPr lang="en-US" dirty="0">
                <a:sym typeface="+mn-ea"/>
              </a:rPr>
              <a:t> </a:t>
            </a:r>
            <a:r>
              <a:rPr lang="en-US" dirty="0" err="1">
                <a:sym typeface="+mn-ea"/>
              </a:rPr>
              <a:t>huấn</a:t>
            </a:r>
            <a:r>
              <a:rPr lang="en-US" dirty="0">
                <a:sym typeface="+mn-ea"/>
              </a:rPr>
              <a:t> </a:t>
            </a:r>
            <a:r>
              <a:rPr lang="en-US" dirty="0" err="1">
                <a:sym typeface="+mn-ea"/>
              </a:rPr>
              <a:t>luyện</a:t>
            </a:r>
            <a:r>
              <a:rPr lang="en-US" dirty="0">
                <a:sym typeface="+mn-ea"/>
              </a:rPr>
              <a:t> </a:t>
            </a:r>
            <a:r>
              <a:rPr lang="en-US" dirty="0" err="1">
                <a:sym typeface="+mn-ea"/>
              </a:rPr>
              <a:t>đã</a:t>
            </a:r>
            <a:r>
              <a:rPr lang="en-US" dirty="0">
                <a:sym typeface="+mn-ea"/>
              </a:rPr>
              <a:t> </a:t>
            </a:r>
            <a:r>
              <a:rPr lang="en-US" dirty="0" err="1">
                <a:sym typeface="+mn-ea"/>
              </a:rPr>
              <a:t>phát</a:t>
            </a:r>
            <a:r>
              <a:rPr lang="en-US" dirty="0">
                <a:sym typeface="+mn-ea"/>
              </a:rPr>
              <a:t> </a:t>
            </a:r>
            <a:r>
              <a:rPr lang="en-US" dirty="0" err="1">
                <a:sym typeface="+mn-ea"/>
              </a:rPr>
              <a:t>hiện</a:t>
            </a:r>
            <a:r>
              <a:rPr lang="en-US" dirty="0">
                <a:sym typeface="+mn-ea"/>
              </a:rPr>
              <a:t> 8 </a:t>
            </a:r>
            <a:r>
              <a:rPr lang="en-US" dirty="0" err="1">
                <a:sym typeface="+mn-ea"/>
              </a:rPr>
              <a:t>tài</a:t>
            </a:r>
            <a:r>
              <a:rPr lang="en-US" dirty="0">
                <a:sym typeface="+mn-ea"/>
              </a:rPr>
              <a:t> </a:t>
            </a:r>
            <a:r>
              <a:rPr lang="en-US" dirty="0" err="1">
                <a:sym typeface="+mn-ea"/>
              </a:rPr>
              <a:t>năng</a:t>
            </a:r>
            <a:r>
              <a:rPr lang="en-US" dirty="0">
                <a:sym typeface="+mn-ea"/>
              </a:rPr>
              <a:t> </a:t>
            </a:r>
            <a:r>
              <a:rPr lang="en-US" dirty="0" err="1">
                <a:sym typeface="+mn-ea"/>
              </a:rPr>
              <a:t>trẻ</a:t>
            </a:r>
            <a:r>
              <a:rPr lang="en-US" dirty="0">
                <a:sym typeface="+mn-ea"/>
              </a:rPr>
              <a:t>; </a:t>
            </a:r>
            <a:r>
              <a:rPr lang="en-US" dirty="0" err="1">
                <a:sym typeface="+mn-ea"/>
              </a:rPr>
              <a:t>hai</a:t>
            </a:r>
            <a:r>
              <a:rPr lang="en-US" dirty="0">
                <a:sym typeface="+mn-ea"/>
              </a:rPr>
              <a:t> </a:t>
            </a:r>
            <a:r>
              <a:rPr lang="en-US" dirty="0" err="1">
                <a:sym typeface="+mn-ea"/>
              </a:rPr>
              <a:t>trong</a:t>
            </a:r>
            <a:r>
              <a:rPr lang="en-US" dirty="0">
                <a:sym typeface="+mn-ea"/>
              </a:rPr>
              <a:t> </a:t>
            </a:r>
            <a:r>
              <a:rPr lang="en-US" dirty="0" err="1">
                <a:sym typeface="+mn-ea"/>
              </a:rPr>
              <a:t>ba</a:t>
            </a:r>
            <a:r>
              <a:rPr lang="en-US" dirty="0">
                <a:sym typeface="+mn-ea"/>
              </a:rPr>
              <a:t> </a:t>
            </a:r>
            <a:r>
              <a:rPr lang="en-US" dirty="0" err="1">
                <a:sym typeface="+mn-ea"/>
              </a:rPr>
              <a:t>người</a:t>
            </a:r>
            <a:r>
              <a:rPr lang="en-US" dirty="0">
                <a:sym typeface="+mn-ea"/>
              </a:rPr>
              <a:t> </a:t>
            </a:r>
            <a:r>
              <a:rPr lang="en-US" dirty="0" err="1">
                <a:sym typeface="+mn-ea"/>
              </a:rPr>
              <a:t>xuất</a:t>
            </a:r>
            <a:r>
              <a:rPr lang="en-US" dirty="0">
                <a:sym typeface="+mn-ea"/>
              </a:rPr>
              <a:t> </a:t>
            </a:r>
            <a:r>
              <a:rPr lang="en-US" dirty="0" err="1">
                <a:sym typeface="+mn-ea"/>
              </a:rPr>
              <a:t>sắc</a:t>
            </a:r>
            <a:r>
              <a:rPr lang="en-US" dirty="0">
                <a:sym typeface="+mn-ea"/>
              </a:rPr>
              <a:t> </a:t>
            </a:r>
            <a:r>
              <a:rPr lang="en-US" dirty="0" err="1">
                <a:sym typeface="+mn-ea"/>
              </a:rPr>
              <a:t>nhất</a:t>
            </a:r>
            <a:r>
              <a:rPr lang="en-US" dirty="0">
                <a:sym typeface="+mn-ea"/>
              </a:rPr>
              <a:t> </a:t>
            </a:r>
            <a:r>
              <a:rPr lang="en-US" dirty="0" err="1">
                <a:sym typeface="+mn-ea"/>
              </a:rPr>
              <a:t>đã</a:t>
            </a:r>
            <a:r>
              <a:rPr lang="en-US" dirty="0">
                <a:sym typeface="+mn-ea"/>
              </a:rPr>
              <a:t> </a:t>
            </a:r>
            <a:r>
              <a:rPr lang="en-US" dirty="0" err="1">
                <a:sym typeface="+mn-ea"/>
              </a:rPr>
              <a:t>được</a:t>
            </a:r>
            <a:r>
              <a:rPr lang="en-US" dirty="0">
                <a:sym typeface="+mn-ea"/>
              </a:rPr>
              <a:t> </a:t>
            </a:r>
            <a:r>
              <a:rPr lang="en-US" dirty="0" err="1">
                <a:sym typeface="+mn-ea"/>
              </a:rPr>
              <a:t>gọi</a:t>
            </a:r>
            <a:r>
              <a:rPr lang="en-US" dirty="0">
                <a:sym typeface="+mn-ea"/>
              </a:rPr>
              <a:t> </a:t>
            </a:r>
            <a:r>
              <a:rPr lang="en-US" dirty="0" err="1">
                <a:sym typeface="+mn-ea"/>
              </a:rPr>
              <a:t>tập</a:t>
            </a:r>
            <a:r>
              <a:rPr lang="en-US" dirty="0">
                <a:sym typeface="+mn-ea"/>
              </a:rPr>
              <a:t> </a:t>
            </a:r>
            <a:r>
              <a:rPr lang="en-US" dirty="0" err="1">
                <a:sym typeface="+mn-ea"/>
              </a:rPr>
              <a:t>trung</a:t>
            </a:r>
            <a:r>
              <a:rPr lang="en-US" dirty="0">
                <a:sym typeface="+mn-ea"/>
              </a:rPr>
              <a:t> </a:t>
            </a:r>
            <a:r>
              <a:rPr lang="en-US" dirty="0" err="1">
                <a:sym typeface="+mn-ea"/>
              </a:rPr>
              <a:t>tham</a:t>
            </a:r>
            <a:r>
              <a:rPr lang="en-US" dirty="0">
                <a:sym typeface="+mn-ea"/>
              </a:rPr>
              <a:t> </a:t>
            </a:r>
            <a:r>
              <a:rPr lang="en-US" dirty="0" err="1">
                <a:sym typeface="+mn-ea"/>
              </a:rPr>
              <a:t>gia</a:t>
            </a:r>
            <a:r>
              <a:rPr lang="en-US" dirty="0">
                <a:sym typeface="+mn-ea"/>
              </a:rPr>
              <a:t> </a:t>
            </a:r>
            <a:r>
              <a:rPr lang="en-US" dirty="0" err="1">
                <a:sym typeface="+mn-ea"/>
              </a:rPr>
              <a:t>nhóm</a:t>
            </a:r>
            <a:r>
              <a:rPr lang="en-US" dirty="0">
                <a:sym typeface="+mn-ea"/>
              </a:rPr>
              <a:t> </a:t>
            </a:r>
            <a:r>
              <a:rPr lang="en-US" dirty="0" err="1">
                <a:sym typeface="+mn-ea"/>
              </a:rPr>
              <a:t>thám</a:t>
            </a:r>
            <a:r>
              <a:rPr lang="en-US" dirty="0">
                <a:sym typeface="+mn-ea"/>
              </a:rPr>
              <a:t> </a:t>
            </a:r>
            <a:r>
              <a:rPr lang="en-US" dirty="0" err="1">
                <a:sym typeface="+mn-ea"/>
              </a:rPr>
              <a:t>mã</a:t>
            </a:r>
            <a:r>
              <a:rPr lang="en-US" dirty="0">
                <a:sym typeface="+mn-ea"/>
              </a:rPr>
              <a:t> </a:t>
            </a:r>
            <a:r>
              <a:rPr lang="en-US" dirty="0" err="1">
                <a:sym typeface="+mn-ea"/>
              </a:rPr>
              <a:t>các</a:t>
            </a:r>
            <a:r>
              <a:rPr lang="en-US" dirty="0">
                <a:sym typeface="+mn-ea"/>
              </a:rPr>
              <a:t> </a:t>
            </a:r>
            <a:r>
              <a:rPr lang="en-US" dirty="0" err="1">
                <a:sym typeface="+mn-ea"/>
              </a:rPr>
              <a:t>điện</a:t>
            </a:r>
            <a:r>
              <a:rPr lang="en-US" dirty="0">
                <a:sym typeface="+mn-ea"/>
              </a:rPr>
              <a:t> </a:t>
            </a:r>
            <a:r>
              <a:rPr lang="en-US" dirty="0" err="1">
                <a:sym typeface="+mn-ea"/>
              </a:rPr>
              <a:t>mật</a:t>
            </a:r>
            <a:r>
              <a:rPr lang="en-US" dirty="0">
                <a:sym typeface="+mn-ea"/>
              </a:rPr>
              <a:t> </a:t>
            </a:r>
            <a:r>
              <a:rPr lang="en-US" dirty="0" err="1">
                <a:sym typeface="+mn-ea"/>
              </a:rPr>
              <a:t>của</a:t>
            </a:r>
            <a:r>
              <a:rPr lang="en-US" dirty="0">
                <a:sym typeface="+mn-ea"/>
              </a:rPr>
              <a:t> </a:t>
            </a:r>
            <a:r>
              <a:rPr lang="en-US" dirty="0" err="1">
                <a:sym typeface="+mn-ea"/>
              </a:rPr>
              <a:t>Đức</a:t>
            </a:r>
            <a:r>
              <a:rPr lang="en-US" dirty="0">
                <a:sym typeface="+mn-ea"/>
              </a:rPr>
              <a:t>. </a:t>
            </a:r>
            <a:r>
              <a:rPr lang="en-US" dirty="0" err="1">
                <a:sym typeface="+mn-ea"/>
              </a:rPr>
              <a:t>Nhân</a:t>
            </a:r>
            <a:r>
              <a:rPr lang="en-US" dirty="0">
                <a:sym typeface="+mn-ea"/>
              </a:rPr>
              <a:t> </a:t>
            </a:r>
            <a:r>
              <a:rPr lang="en-US" dirty="0" err="1">
                <a:sym typeface="+mn-ea"/>
              </a:rPr>
              <a:t>vật</a:t>
            </a:r>
            <a:r>
              <a:rPr lang="en-US" dirty="0">
                <a:sym typeface="+mn-ea"/>
              </a:rPr>
              <a:t> </a:t>
            </a:r>
            <a:r>
              <a:rPr lang="en-US" dirty="0" err="1">
                <a:sym typeface="+mn-ea"/>
              </a:rPr>
              <a:t>thứ</a:t>
            </a:r>
            <a:r>
              <a:rPr lang="en-US" dirty="0">
                <a:sym typeface="+mn-ea"/>
              </a:rPr>
              <a:t> </a:t>
            </a:r>
            <a:r>
              <a:rPr lang="en-US" dirty="0" err="1">
                <a:sym typeface="+mn-ea"/>
              </a:rPr>
              <a:t>ba</a:t>
            </a:r>
            <a:r>
              <a:rPr lang="en-US" dirty="0">
                <a:sym typeface="+mn-ea"/>
              </a:rPr>
              <a:t> </a:t>
            </a:r>
            <a:r>
              <a:rPr lang="en-US" dirty="0" err="1">
                <a:sym typeface="+mn-ea"/>
              </a:rPr>
              <a:t>là</a:t>
            </a:r>
            <a:r>
              <a:rPr lang="en-US" dirty="0">
                <a:sym typeface="+mn-ea"/>
              </a:rPr>
              <a:t> Marian Rejewski </a:t>
            </a:r>
            <a:r>
              <a:rPr lang="en-US" dirty="0" err="1">
                <a:sym typeface="+mn-ea"/>
              </a:rPr>
              <a:t>được</a:t>
            </a:r>
            <a:r>
              <a:rPr lang="en-US" dirty="0">
                <a:sym typeface="+mn-ea"/>
              </a:rPr>
              <a:t> </a:t>
            </a:r>
            <a:r>
              <a:rPr lang="en-US" dirty="0" err="1">
                <a:sym typeface="+mn-ea"/>
              </a:rPr>
              <a:t>gửi</a:t>
            </a:r>
            <a:r>
              <a:rPr lang="en-US" dirty="0">
                <a:sym typeface="+mn-ea"/>
              </a:rPr>
              <a:t> </a:t>
            </a:r>
            <a:r>
              <a:rPr lang="en-US" dirty="0" err="1">
                <a:sym typeface="+mn-ea"/>
              </a:rPr>
              <a:t>đi</a:t>
            </a:r>
            <a:r>
              <a:rPr lang="en-US" dirty="0">
                <a:sym typeface="+mn-ea"/>
              </a:rPr>
              <a:t> </a:t>
            </a:r>
            <a:r>
              <a:rPr lang="en-US" dirty="0" err="1">
                <a:sym typeface="+mn-ea"/>
              </a:rPr>
              <a:t>học</a:t>
            </a:r>
            <a:r>
              <a:rPr lang="en-US" dirty="0">
                <a:sym typeface="+mn-ea"/>
              </a:rPr>
              <a:t> ở </a:t>
            </a:r>
            <a:r>
              <a:rPr lang="en-US" dirty="0" err="1">
                <a:sym typeface="+mn-ea"/>
              </a:rPr>
              <a:t>Đại</a:t>
            </a:r>
            <a:r>
              <a:rPr lang="en-US" dirty="0">
                <a:sym typeface="+mn-ea"/>
              </a:rPr>
              <a:t> </a:t>
            </a:r>
            <a:r>
              <a:rPr lang="en-US" dirty="0" err="1">
                <a:sym typeface="+mn-ea"/>
              </a:rPr>
              <a:t>học</a:t>
            </a:r>
            <a:r>
              <a:rPr lang="en-US" dirty="0">
                <a:sym typeface="+mn-ea"/>
              </a:rPr>
              <a:t> </a:t>
            </a:r>
            <a:r>
              <a:rPr lang="en-US" dirty="0" err="1">
                <a:sym typeface="+mn-ea"/>
              </a:rPr>
              <a:t>Tổng</a:t>
            </a:r>
            <a:r>
              <a:rPr lang="en-US" dirty="0">
                <a:sym typeface="+mn-ea"/>
              </a:rPr>
              <a:t> </a:t>
            </a:r>
            <a:r>
              <a:rPr lang="en-US" dirty="0" err="1">
                <a:sym typeface="+mn-ea"/>
              </a:rPr>
              <a:t>hợp</a:t>
            </a:r>
            <a:r>
              <a:rPr lang="en-US" dirty="0">
                <a:sym typeface="+mn-ea"/>
              </a:rPr>
              <a:t> </a:t>
            </a:r>
            <a:r>
              <a:rPr lang="en-US" dirty="0" err="1">
                <a:sym typeface="+mn-ea"/>
              </a:rPr>
              <a:t>Getyndz</a:t>
            </a:r>
            <a:r>
              <a:rPr lang="en-US" dirty="0">
                <a:sym typeface="+mn-ea"/>
              </a:rPr>
              <a:t> </a:t>
            </a:r>
            <a:r>
              <a:rPr lang="en-US" dirty="0" err="1">
                <a:sym typeface="+mn-ea"/>
              </a:rPr>
              <a:t>với</a:t>
            </a:r>
            <a:r>
              <a:rPr lang="en-US" dirty="0">
                <a:sym typeface="+mn-ea"/>
              </a:rPr>
              <a:t> </a:t>
            </a:r>
            <a:r>
              <a:rPr lang="en-US" dirty="0" err="1">
                <a:sym typeface="+mn-ea"/>
              </a:rPr>
              <a:t>chuyên</a:t>
            </a:r>
            <a:r>
              <a:rPr lang="en-US" dirty="0">
                <a:sym typeface="+mn-ea"/>
              </a:rPr>
              <a:t> </a:t>
            </a:r>
            <a:r>
              <a:rPr lang="en-US" dirty="0" err="1">
                <a:sym typeface="+mn-ea"/>
              </a:rPr>
              <a:t>ngành”Xác</a:t>
            </a:r>
            <a:r>
              <a:rPr lang="en-US" dirty="0">
                <a:sym typeface="+mn-ea"/>
              </a:rPr>
              <a:t> </a:t>
            </a:r>
            <a:r>
              <a:rPr lang="en-US" dirty="0" err="1">
                <a:sym typeface="+mn-ea"/>
              </a:rPr>
              <a:t>suất</a:t>
            </a:r>
            <a:r>
              <a:rPr lang="en-US" dirty="0">
                <a:sym typeface="+mn-ea"/>
              </a:rPr>
              <a:t> </a:t>
            </a:r>
            <a:r>
              <a:rPr lang="en-US" dirty="0" err="1">
                <a:sym typeface="+mn-ea"/>
              </a:rPr>
              <a:t>thống</a:t>
            </a:r>
            <a:r>
              <a:rPr lang="en-US" dirty="0">
                <a:sym typeface="+mn-ea"/>
              </a:rPr>
              <a:t> </a:t>
            </a:r>
            <a:r>
              <a:rPr lang="en-US" dirty="0" err="1">
                <a:sym typeface="+mn-ea"/>
              </a:rPr>
              <a:t>kê</a:t>
            </a:r>
            <a:r>
              <a:rPr lang="en-US" dirty="0">
                <a:sym typeface="+mn-ea"/>
              </a:rPr>
              <a:t>”. </a:t>
            </a:r>
            <a:r>
              <a:rPr lang="en-US" dirty="0" err="1">
                <a:sym typeface="+mn-ea"/>
              </a:rPr>
              <a:t>Năm</a:t>
            </a:r>
            <a:r>
              <a:rPr lang="en-US" dirty="0">
                <a:sym typeface="+mn-ea"/>
              </a:rPr>
              <a:t> 1930, </a:t>
            </a:r>
            <a:r>
              <a:rPr lang="en-US" dirty="0" err="1">
                <a:sym typeface="+mn-ea"/>
              </a:rPr>
              <a:t>ông</a:t>
            </a:r>
            <a:r>
              <a:rPr lang="en-US" dirty="0">
                <a:sym typeface="+mn-ea"/>
              </a:rPr>
              <a:t> </a:t>
            </a:r>
            <a:r>
              <a:rPr lang="en-US" dirty="0" err="1">
                <a:sym typeface="+mn-ea"/>
              </a:rPr>
              <a:t>trở</a:t>
            </a:r>
            <a:r>
              <a:rPr lang="en-US" dirty="0">
                <a:sym typeface="+mn-ea"/>
              </a:rPr>
              <a:t> </a:t>
            </a:r>
            <a:r>
              <a:rPr lang="en-US" dirty="0" err="1">
                <a:sym typeface="+mn-ea"/>
              </a:rPr>
              <a:t>về</a:t>
            </a:r>
            <a:r>
              <a:rPr lang="en-US" dirty="0">
                <a:sym typeface="+mn-ea"/>
              </a:rPr>
              <a:t> </a:t>
            </a:r>
            <a:r>
              <a:rPr lang="en-US" dirty="0" err="1">
                <a:sym typeface="+mn-ea"/>
              </a:rPr>
              <a:t>nước</a:t>
            </a:r>
            <a:r>
              <a:rPr lang="en-US" dirty="0">
                <a:sym typeface="+mn-ea"/>
              </a:rPr>
              <a:t> </a:t>
            </a:r>
            <a:r>
              <a:rPr lang="en-US" dirty="0" err="1">
                <a:sym typeface="+mn-ea"/>
              </a:rPr>
              <a:t>cùng</a:t>
            </a:r>
            <a:r>
              <a:rPr lang="en-US" dirty="0">
                <a:sym typeface="+mn-ea"/>
              </a:rPr>
              <a:t> </a:t>
            </a:r>
            <a:r>
              <a:rPr lang="en-US" dirty="0" err="1">
                <a:sym typeface="+mn-ea"/>
              </a:rPr>
              <a:t>tham</a:t>
            </a:r>
            <a:r>
              <a:rPr lang="en-US" dirty="0">
                <a:sym typeface="+mn-ea"/>
              </a:rPr>
              <a:t> </a:t>
            </a:r>
            <a:r>
              <a:rPr lang="en-US" dirty="0" err="1">
                <a:sym typeface="+mn-ea"/>
              </a:rPr>
              <a:t>gia</a:t>
            </a:r>
            <a:r>
              <a:rPr lang="en-US" dirty="0">
                <a:sym typeface="+mn-ea"/>
              </a:rPr>
              <a:t> </a:t>
            </a:r>
            <a:r>
              <a:rPr lang="en-US" dirty="0" err="1">
                <a:sym typeface="+mn-ea"/>
              </a:rPr>
              <a:t>nhóm</a:t>
            </a:r>
            <a:r>
              <a:rPr lang="en-US" dirty="0">
                <a:sym typeface="+mn-ea"/>
              </a:rPr>
              <a:t> </a:t>
            </a:r>
            <a:r>
              <a:rPr lang="en-US" dirty="0" err="1">
                <a:sym typeface="+mn-ea"/>
              </a:rPr>
              <a:t>nghiên</a:t>
            </a:r>
            <a:r>
              <a:rPr lang="en-US" dirty="0">
                <a:sym typeface="+mn-ea"/>
              </a:rPr>
              <a:t> </a:t>
            </a:r>
            <a:r>
              <a:rPr lang="en-US" dirty="0" err="1">
                <a:sym typeface="+mn-ea"/>
              </a:rPr>
              <a:t>cứu</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a:t>
            </a:r>
            <a:endParaRPr lang="vi-VN" dirty="0"/>
          </a:p>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26</a:t>
            </a:fld>
            <a:endParaRPr lang="en-Z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a:t>Tháng 12/1932, Marian Rejewski đã dựng lại hệ thống phân tích mật mã dựa trên toán học. Đây có thể coi là đột phá lớn nhất trong lịch sử phân tích mật mã. Rejewski đã cùng với các đồng sự của mình tiếp tục nghiên cứu và bắt nhịp với những tiến hóa trong các thành phần hệ thống cũng như các thủ tục mật mã hóa.</a:t>
            </a:r>
            <a:endParaRPr lang="en-US" dirty="0">
              <a:cs typeface="Calibri"/>
            </a:endParaRPr>
          </a:p>
          <a:p>
            <a:pPr indent="-228600">
              <a:lnSpc>
                <a:spcPct val="90000"/>
              </a:lnSpc>
              <a:spcBef>
                <a:spcPts val="1000"/>
              </a:spcBef>
              <a:buFont typeface="Arial,Sans-Serif"/>
              <a:buChar char="•"/>
            </a:pPr>
            <a:r>
              <a:rPr lang="en-US" dirty="0" err="1">
                <a:sym typeface="+mn-ea"/>
              </a:rPr>
              <a:t>Năm</a:t>
            </a:r>
            <a:r>
              <a:rPr lang="en-US" dirty="0">
                <a:sym typeface="+mn-ea"/>
              </a:rPr>
              <a:t> 1938 </a:t>
            </a:r>
            <a:r>
              <a:rPr lang="en-US" dirty="0" err="1">
                <a:sym typeface="+mn-ea"/>
              </a:rPr>
              <a:t>các</a:t>
            </a:r>
            <a:r>
              <a:rPr lang="en-US" dirty="0">
                <a:sym typeface="+mn-ea"/>
              </a:rPr>
              <a:t> </a:t>
            </a:r>
            <a:r>
              <a:rPr lang="en-US" dirty="0" err="1">
                <a:sym typeface="+mn-ea"/>
              </a:rPr>
              <a:t>chuyên</a:t>
            </a:r>
            <a:r>
              <a:rPr lang="en-US" dirty="0">
                <a:sym typeface="+mn-ea"/>
              </a:rPr>
              <a:t> </a:t>
            </a:r>
            <a:r>
              <a:rPr lang="en-US" dirty="0" err="1">
                <a:sym typeface="+mn-ea"/>
              </a:rPr>
              <a:t>viên</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Ba Lan </a:t>
            </a:r>
            <a:r>
              <a:rPr lang="en-US" dirty="0" err="1">
                <a:sym typeface="+mn-ea"/>
              </a:rPr>
              <a:t>đã</a:t>
            </a:r>
            <a:r>
              <a:rPr lang="en-US" dirty="0">
                <a:sym typeface="+mn-ea"/>
              </a:rPr>
              <a:t> </a:t>
            </a:r>
            <a:r>
              <a:rPr lang="en-US" dirty="0" err="1">
                <a:sym typeface="+mn-ea"/>
              </a:rPr>
              <a:t>phát</a:t>
            </a:r>
            <a:r>
              <a:rPr lang="en-US" dirty="0">
                <a:sym typeface="+mn-ea"/>
              </a:rPr>
              <a:t> </a:t>
            </a:r>
            <a:r>
              <a:rPr lang="en-US" dirty="0" err="1">
                <a:sym typeface="+mn-ea"/>
              </a:rPr>
              <a:t>minh</a:t>
            </a:r>
            <a:r>
              <a:rPr lang="en-US" dirty="0">
                <a:sym typeface="+mn-ea"/>
              </a:rPr>
              <a:t> ra </a:t>
            </a:r>
            <a:r>
              <a:rPr lang="en-US" dirty="0" err="1">
                <a:sym typeface="+mn-ea"/>
              </a:rPr>
              <a:t>máy</a:t>
            </a:r>
            <a:r>
              <a:rPr lang="en-US" dirty="0">
                <a:sym typeface="+mn-ea"/>
              </a:rPr>
              <a:t> bombe "</a:t>
            </a:r>
            <a:r>
              <a:rPr lang="en-US" dirty="0" err="1">
                <a:sym typeface="+mn-ea"/>
              </a:rPr>
              <a:t>bẻ</a:t>
            </a:r>
            <a:r>
              <a:rPr lang="en-US" dirty="0">
                <a:sym typeface="+mn-ea"/>
              </a:rPr>
              <a:t> </a:t>
            </a:r>
            <a:r>
              <a:rPr lang="en-US" dirty="0" err="1">
                <a:sym typeface="+mn-ea"/>
              </a:rPr>
              <a:t>gãy</a:t>
            </a:r>
            <a:r>
              <a:rPr lang="en-US" dirty="0">
                <a:sym typeface="+mn-ea"/>
              </a:rPr>
              <a:t>" </a:t>
            </a:r>
            <a:r>
              <a:rPr lang="en-US" dirty="0" err="1">
                <a:sym typeface="+mn-ea"/>
              </a:rPr>
              <a:t>hệ</a:t>
            </a:r>
            <a:r>
              <a:rPr lang="en-US" dirty="0">
                <a:sym typeface="+mn-ea"/>
              </a:rPr>
              <a:t> </a:t>
            </a:r>
            <a:r>
              <a:rPr lang="en-US" dirty="0" err="1">
                <a:sym typeface="+mn-ea"/>
              </a:rPr>
              <a:t>thống</a:t>
            </a:r>
            <a:r>
              <a:rPr lang="en-US" dirty="0">
                <a:sym typeface="+mn-ea"/>
              </a:rPr>
              <a:t> </a:t>
            </a:r>
            <a:r>
              <a:rPr lang="en-US" dirty="0" err="1">
                <a:sym typeface="+mn-ea"/>
              </a:rPr>
              <a:t>mã</a:t>
            </a:r>
            <a:r>
              <a:rPr lang="en-US" dirty="0">
                <a:sym typeface="+mn-ea"/>
              </a:rPr>
              <a:t> </a:t>
            </a:r>
            <a:r>
              <a:rPr lang="en-US" dirty="0" err="1">
                <a:sym typeface="+mn-ea"/>
              </a:rPr>
              <a:t>hoá</a:t>
            </a:r>
            <a:r>
              <a:rPr lang="en-US" dirty="0">
                <a:sym typeface="+mn-ea"/>
              </a:rPr>
              <a:t> Enigma. Người Ba Lan đã có thể xác định cài đặt rotor Enigma và giải mã các thông điệp của Đức Quốc xã trong vòng hai giờ.</a:t>
            </a:r>
          </a:p>
        </p:txBody>
      </p:sp>
      <p:sp>
        <p:nvSpPr>
          <p:cNvPr id="4" name="Slide Number Placeholder 3"/>
          <p:cNvSpPr>
            <a:spLocks noGrp="1"/>
          </p:cNvSpPr>
          <p:nvPr>
            <p:ph type="sldNum" sz="quarter" idx="5"/>
          </p:nvPr>
        </p:nvSpPr>
        <p:spPr/>
        <p:txBody>
          <a:bodyPr/>
          <a:lstStyle/>
          <a:p>
            <a:fld id="{B8649DAF-093F-4482-AA38-346E9A2DEE94}" type="slidenum">
              <a:rPr lang="en-ZA" smtClean="0"/>
              <a:t>27</a:t>
            </a:fld>
            <a:endParaRPr lang="en-Z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err="1">
                <a:sym typeface="+mn-ea"/>
              </a:rPr>
              <a:t>Tháng</a:t>
            </a:r>
            <a:r>
              <a:rPr lang="en-US" dirty="0">
                <a:sym typeface="+mn-ea"/>
              </a:rPr>
              <a:t> 12/1938, </a:t>
            </a:r>
            <a:r>
              <a:rPr lang="en-US" dirty="0" err="1">
                <a:sym typeface="+mn-ea"/>
              </a:rPr>
              <a:t>quân</a:t>
            </a:r>
            <a:r>
              <a:rPr lang="en-US" dirty="0">
                <a:sym typeface="+mn-ea"/>
              </a:rPr>
              <a:t> </a:t>
            </a:r>
            <a:r>
              <a:rPr lang="en-US" dirty="0" err="1">
                <a:sym typeface="+mn-ea"/>
              </a:rPr>
              <a:t>đội</a:t>
            </a:r>
            <a:r>
              <a:rPr lang="en-US" dirty="0">
                <a:sym typeface="+mn-ea"/>
              </a:rPr>
              <a:t> </a:t>
            </a:r>
            <a:r>
              <a:rPr lang="en-US" dirty="0" err="1">
                <a:sym typeface="+mn-ea"/>
              </a:rPr>
              <a:t>Đức</a:t>
            </a:r>
            <a:r>
              <a:rPr lang="en-US" dirty="0">
                <a:sym typeface="+mn-ea"/>
              </a:rPr>
              <a:t> </a:t>
            </a:r>
            <a:r>
              <a:rPr lang="en-US" dirty="0" err="1">
                <a:sym typeface="+mn-ea"/>
              </a:rPr>
              <a:t>đã</a:t>
            </a:r>
            <a:r>
              <a:rPr lang="en-US" dirty="0">
                <a:sym typeface="+mn-ea"/>
              </a:rPr>
              <a:t> </a:t>
            </a:r>
            <a:r>
              <a:rPr lang="en-US" dirty="0" err="1">
                <a:sym typeface="+mn-ea"/>
              </a:rPr>
              <a:t>cho</a:t>
            </a:r>
            <a:r>
              <a:rPr lang="en-US" dirty="0">
                <a:sym typeface="+mn-ea"/>
              </a:rPr>
              <a:t> </a:t>
            </a:r>
            <a:r>
              <a:rPr lang="en-US" dirty="0" err="1">
                <a:sym typeface="+mn-ea"/>
              </a:rPr>
              <a:t>cải</a:t>
            </a:r>
            <a:r>
              <a:rPr lang="en-US" dirty="0">
                <a:sym typeface="+mn-ea"/>
              </a:rPr>
              <a:t> </a:t>
            </a:r>
            <a:r>
              <a:rPr lang="en-US" dirty="0" err="1">
                <a:sym typeface="+mn-ea"/>
              </a:rPr>
              <a:t>tiến</a:t>
            </a:r>
            <a:r>
              <a:rPr lang="en-US" dirty="0">
                <a:sym typeface="+mn-ea"/>
              </a:rPr>
              <a:t> Enigma, </a:t>
            </a:r>
            <a:r>
              <a:rPr lang="en-US" dirty="0" err="1">
                <a:sym typeface="+mn-ea"/>
              </a:rPr>
              <a:t>bổ</a:t>
            </a:r>
            <a:r>
              <a:rPr lang="en-US" dirty="0">
                <a:sym typeface="+mn-ea"/>
              </a:rPr>
              <a:t> sung </a:t>
            </a:r>
            <a:r>
              <a:rPr lang="en-US" dirty="0" err="1">
                <a:sym typeface="+mn-ea"/>
              </a:rPr>
              <a:t>thêm</a:t>
            </a:r>
            <a:r>
              <a:rPr lang="en-US" dirty="0">
                <a:sym typeface="+mn-ea"/>
              </a:rPr>
              <a:t> 2 </a:t>
            </a:r>
            <a:r>
              <a:rPr lang="en-US" dirty="0" err="1">
                <a:sym typeface="+mn-ea"/>
              </a:rPr>
              <a:t>bánh</a:t>
            </a:r>
            <a:r>
              <a:rPr lang="en-US" dirty="0">
                <a:sym typeface="+mn-ea"/>
              </a:rPr>
              <a:t> </a:t>
            </a:r>
            <a:r>
              <a:rPr lang="en-US" dirty="0" err="1">
                <a:sym typeface="+mn-ea"/>
              </a:rPr>
              <a:t>răng</a:t>
            </a:r>
            <a:r>
              <a:rPr lang="en-US" dirty="0">
                <a:sym typeface="+mn-ea"/>
              </a:rPr>
              <a:t> </a:t>
            </a:r>
            <a:r>
              <a:rPr lang="en-US" dirty="0" err="1">
                <a:sym typeface="+mn-ea"/>
              </a:rPr>
              <a:t>vào</a:t>
            </a:r>
            <a:r>
              <a:rPr lang="en-US" dirty="0">
                <a:sym typeface="+mn-ea"/>
              </a:rPr>
              <a:t> </a:t>
            </a:r>
            <a:r>
              <a:rPr lang="en-US" dirty="0" err="1">
                <a:sym typeface="+mn-ea"/>
              </a:rPr>
              <a:t>thiết</a:t>
            </a:r>
            <a:r>
              <a:rPr lang="en-US" dirty="0">
                <a:sym typeface="+mn-ea"/>
              </a:rPr>
              <a:t> </a:t>
            </a:r>
            <a:r>
              <a:rPr lang="en-US" dirty="0" err="1">
                <a:sym typeface="+mn-ea"/>
              </a:rPr>
              <a:t>bị</a:t>
            </a:r>
            <a:r>
              <a:rPr lang="en-US" dirty="0">
                <a:sym typeface="+mn-ea"/>
              </a:rPr>
              <a:t> </a:t>
            </a:r>
            <a:r>
              <a:rPr lang="en-US" dirty="0" err="1">
                <a:sym typeface="+mn-ea"/>
              </a:rPr>
              <a:t>này</a:t>
            </a:r>
            <a:r>
              <a:rPr lang="en-US" dirty="0">
                <a:sym typeface="+mn-ea"/>
              </a:rPr>
              <a:t>.</a:t>
            </a:r>
            <a:endParaRPr lang="en-US" dirty="0"/>
          </a:p>
          <a:p>
            <a:pPr indent="-228600">
              <a:lnSpc>
                <a:spcPct val="90000"/>
              </a:lnSpc>
              <a:spcBef>
                <a:spcPts val="1000"/>
              </a:spcBef>
              <a:buFont typeface="Arial,Sans-Serif"/>
              <a:buChar char="•"/>
            </a:pPr>
            <a:r>
              <a:rPr lang="en-US" dirty="0">
                <a:cs typeface="Calibri"/>
              </a:rPr>
              <a:t>Tuy nhiên phát xít Đức đã nhanh chóng cải tiến cỗ máy này với hệ thống hoán đổi plugboard. Đây là một hệ thống điện, để hoán đổi các chữ cái thêm một lần nữa, tối đa là 6 kết nối. Tuy nhiên điểm đặc biệt của hệ thống này là nó chống lại việc suy ngược các ký tự. Tức là từ A thành B, nhưng ngược lại từ B lại ra C , khả năng mã hóa của Enigma lên con số 100.391.791.500 cách.</a:t>
            </a:r>
          </a:p>
          <a:p>
            <a:pPr indent="-228600">
              <a:lnSpc>
                <a:spcPct val="90000"/>
              </a:lnSpc>
              <a:spcBef>
                <a:spcPts val="1000"/>
              </a:spcBef>
              <a:buFont typeface="Arial,Sans-Serif"/>
              <a:buChar char="•"/>
            </a:pPr>
            <a:r>
              <a:rPr lang="en-US" dirty="0" err="1">
                <a:sym typeface="+mn-ea"/>
              </a:rPr>
              <a:t>Năm</a:t>
            </a:r>
            <a:r>
              <a:rPr lang="en-US" dirty="0">
                <a:sym typeface="+mn-ea"/>
              </a:rPr>
              <a:t> 1939, </a:t>
            </a:r>
            <a:r>
              <a:rPr lang="en-US" dirty="0" err="1">
                <a:sym typeface="+mn-ea"/>
              </a:rPr>
              <a:t>phát</a:t>
            </a:r>
            <a:r>
              <a:rPr lang="en-US" dirty="0">
                <a:sym typeface="+mn-ea"/>
              </a:rPr>
              <a:t> </a:t>
            </a:r>
            <a:r>
              <a:rPr lang="en-US" dirty="0" err="1">
                <a:sym typeface="+mn-ea"/>
              </a:rPr>
              <a:t>xít</a:t>
            </a:r>
            <a:r>
              <a:rPr lang="en-US" dirty="0">
                <a:sym typeface="+mn-ea"/>
              </a:rPr>
              <a:t> </a:t>
            </a:r>
            <a:r>
              <a:rPr lang="en-US" dirty="0" err="1">
                <a:sym typeface="+mn-ea"/>
              </a:rPr>
              <a:t>Đức</a:t>
            </a:r>
            <a:r>
              <a:rPr lang="en-US" dirty="0">
                <a:sym typeface="+mn-ea"/>
              </a:rPr>
              <a:t> </a:t>
            </a:r>
            <a:r>
              <a:rPr lang="en-US" dirty="0" err="1">
                <a:sym typeface="+mn-ea"/>
              </a:rPr>
              <a:t>tiếp</a:t>
            </a:r>
            <a:r>
              <a:rPr lang="en-US" dirty="0">
                <a:sym typeface="+mn-ea"/>
              </a:rPr>
              <a:t> </a:t>
            </a:r>
            <a:r>
              <a:rPr lang="en-US" dirty="0" err="1">
                <a:sym typeface="+mn-ea"/>
              </a:rPr>
              <a:t>tục</a:t>
            </a:r>
            <a:r>
              <a:rPr lang="en-US" dirty="0">
                <a:sym typeface="+mn-ea"/>
              </a:rPr>
              <a:t> </a:t>
            </a:r>
            <a:r>
              <a:rPr lang="en-US" dirty="0" err="1">
                <a:sym typeface="+mn-ea"/>
              </a:rPr>
              <a:t>cải</a:t>
            </a:r>
            <a:r>
              <a:rPr lang="en-US" dirty="0">
                <a:sym typeface="+mn-ea"/>
              </a:rPr>
              <a:t> </a:t>
            </a:r>
            <a:r>
              <a:rPr lang="en-US" dirty="0" err="1">
                <a:sym typeface="+mn-ea"/>
              </a:rPr>
              <a:t>tiến</a:t>
            </a:r>
            <a:r>
              <a:rPr lang="en-US" dirty="0">
                <a:sym typeface="+mn-ea"/>
              </a:rPr>
              <a:t> Enigma </a:t>
            </a:r>
            <a:r>
              <a:rPr lang="en-US" dirty="0" err="1">
                <a:sym typeface="+mn-ea"/>
              </a:rPr>
              <a:t>một</a:t>
            </a:r>
            <a:r>
              <a:rPr lang="en-US" dirty="0">
                <a:sym typeface="+mn-ea"/>
              </a:rPr>
              <a:t> </a:t>
            </a:r>
            <a:r>
              <a:rPr lang="en-US" dirty="0" err="1">
                <a:sym typeface="+mn-ea"/>
              </a:rPr>
              <a:t>lần</a:t>
            </a:r>
            <a:r>
              <a:rPr lang="en-US" dirty="0">
                <a:sym typeface="+mn-ea"/>
              </a:rPr>
              <a:t> </a:t>
            </a:r>
            <a:r>
              <a:rPr lang="en-US" dirty="0" err="1">
                <a:sym typeface="+mn-ea"/>
              </a:rPr>
              <a:t>nữa</a:t>
            </a:r>
            <a:r>
              <a:rPr lang="en-US" dirty="0">
                <a:sym typeface="+mn-ea"/>
              </a:rPr>
              <a:t>,  hệ thống hoán đổi plugboard từ 6 lên 10 kết nối </a:t>
            </a:r>
            <a:r>
              <a:rPr lang="en-US" dirty="0" err="1">
                <a:sym typeface="+mn-ea"/>
              </a:rPr>
              <a:t>tạo</a:t>
            </a:r>
            <a:r>
              <a:rPr lang="en-US" dirty="0">
                <a:sym typeface="+mn-ea"/>
              </a:rPr>
              <a:t> ra 159 </a:t>
            </a:r>
            <a:r>
              <a:rPr lang="en-US" dirty="0" err="1">
                <a:sym typeface="+mn-ea"/>
              </a:rPr>
              <a:t>triệu</a:t>
            </a:r>
            <a:r>
              <a:rPr lang="en-US" dirty="0">
                <a:sym typeface="+mn-ea"/>
              </a:rPr>
              <a:t> </a:t>
            </a:r>
            <a:r>
              <a:rPr lang="en-US" dirty="0" err="1">
                <a:sym typeface="+mn-ea"/>
              </a:rPr>
              <a:t>triệu</a:t>
            </a:r>
            <a:r>
              <a:rPr lang="en-US" dirty="0">
                <a:sym typeface="+mn-ea"/>
              </a:rPr>
              <a:t> </a:t>
            </a:r>
            <a:r>
              <a:rPr lang="en-US" dirty="0" err="1">
                <a:sym typeface="+mn-ea"/>
              </a:rPr>
              <a:t>triệu</a:t>
            </a:r>
            <a:r>
              <a:rPr lang="en-US" dirty="0">
                <a:sym typeface="+mn-ea"/>
              </a:rPr>
              <a:t> </a:t>
            </a:r>
            <a:r>
              <a:rPr lang="en-US" dirty="0" err="1">
                <a:sym typeface="+mn-ea"/>
              </a:rPr>
              <a:t>kết</a:t>
            </a:r>
            <a:r>
              <a:rPr lang="en-US" dirty="0">
                <a:sym typeface="+mn-ea"/>
              </a:rPr>
              <a:t> </a:t>
            </a:r>
            <a:r>
              <a:rPr lang="en-US" dirty="0" err="1">
                <a:sym typeface="+mn-ea"/>
              </a:rPr>
              <a:t>quả</a:t>
            </a:r>
            <a:r>
              <a:rPr lang="en-US" dirty="0">
                <a:sym typeface="+mn-ea"/>
              </a:rPr>
              <a:t>. Điều này đã khiến bombe của Ba Lan trở nên gần như vô dụng, trận chiến của trí thông minh đã nghiêng về các chuyên gia Đức Quốc xã.</a:t>
            </a:r>
          </a:p>
          <a:p>
            <a:endParaRPr lang="en-US" dirty="0">
              <a:latin typeface="Calibri"/>
              <a:cs typeface="Calibri"/>
            </a:endParaRPr>
          </a:p>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28</a:t>
            </a:fld>
            <a:endParaRPr lang="en-Z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a:sym typeface="+mn-ea"/>
              </a:rPr>
              <a:t>Sau </a:t>
            </a:r>
            <a:r>
              <a:rPr lang="en-US" dirty="0" err="1">
                <a:sym typeface="+mn-ea"/>
              </a:rPr>
              <a:t>khi</a:t>
            </a:r>
            <a:r>
              <a:rPr lang="en-US" dirty="0">
                <a:sym typeface="+mn-ea"/>
              </a:rPr>
              <a:t> </a:t>
            </a:r>
            <a:r>
              <a:rPr lang="en-US" dirty="0" err="1">
                <a:sym typeface="+mn-ea"/>
              </a:rPr>
              <a:t>bị</a:t>
            </a:r>
            <a:r>
              <a:rPr lang="en-US" dirty="0">
                <a:sym typeface="+mn-ea"/>
              </a:rPr>
              <a:t> </a:t>
            </a:r>
            <a:r>
              <a:rPr lang="en-US" dirty="0" err="1">
                <a:sym typeface="+mn-ea"/>
              </a:rPr>
              <a:t>Đức</a:t>
            </a:r>
            <a:r>
              <a:rPr lang="en-US" dirty="0">
                <a:sym typeface="+mn-ea"/>
              </a:rPr>
              <a:t> </a:t>
            </a:r>
            <a:r>
              <a:rPr lang="en-US" dirty="0" err="1">
                <a:sym typeface="+mn-ea"/>
              </a:rPr>
              <a:t>quốc</a:t>
            </a:r>
            <a:r>
              <a:rPr lang="en-US" dirty="0">
                <a:sym typeface="+mn-ea"/>
              </a:rPr>
              <a:t> </a:t>
            </a:r>
            <a:r>
              <a:rPr lang="en-US" dirty="0" err="1">
                <a:sym typeface="+mn-ea"/>
              </a:rPr>
              <a:t>xã</a:t>
            </a:r>
            <a:r>
              <a:rPr lang="en-US" dirty="0">
                <a:sym typeface="+mn-ea"/>
              </a:rPr>
              <a:t> </a:t>
            </a:r>
            <a:r>
              <a:rPr lang="en-US" dirty="0" err="1">
                <a:sym typeface="+mn-ea"/>
              </a:rPr>
              <a:t>xâm</a:t>
            </a:r>
            <a:r>
              <a:rPr lang="en-US" dirty="0">
                <a:sym typeface="+mn-ea"/>
              </a:rPr>
              <a:t> </a:t>
            </a:r>
            <a:r>
              <a:rPr lang="en-US" dirty="0" err="1">
                <a:sym typeface="+mn-ea"/>
              </a:rPr>
              <a:t>lược</a:t>
            </a:r>
            <a:r>
              <a:rPr lang="en-US" dirty="0">
                <a:sym typeface="+mn-ea"/>
              </a:rPr>
              <a:t> </a:t>
            </a:r>
            <a:r>
              <a:rPr lang="en-US" dirty="0" err="1">
                <a:sym typeface="+mn-ea"/>
              </a:rPr>
              <a:t>các</a:t>
            </a:r>
            <a:r>
              <a:rPr lang="en-US" dirty="0">
                <a:sym typeface="+mn-ea"/>
              </a:rPr>
              <a:t> </a:t>
            </a:r>
            <a:r>
              <a:rPr lang="en-US" dirty="0" err="1">
                <a:sym typeface="+mn-ea"/>
              </a:rPr>
              <a:t>thành</a:t>
            </a:r>
            <a:r>
              <a:rPr lang="en-US" dirty="0">
                <a:sym typeface="+mn-ea"/>
              </a:rPr>
              <a:t> </a:t>
            </a:r>
            <a:r>
              <a:rPr lang="en-US" dirty="0" err="1">
                <a:sym typeface="+mn-ea"/>
              </a:rPr>
              <a:t>viên</a:t>
            </a:r>
            <a:r>
              <a:rPr lang="en-US" dirty="0">
                <a:sym typeface="+mn-ea"/>
              </a:rPr>
              <a:t> </a:t>
            </a:r>
            <a:r>
              <a:rPr lang="en-US" dirty="0" err="1">
                <a:sym typeface="+mn-ea"/>
              </a:rPr>
              <a:t>chủ</a:t>
            </a:r>
            <a:r>
              <a:rPr lang="en-US" dirty="0">
                <a:sym typeface="+mn-ea"/>
              </a:rPr>
              <a:t> </a:t>
            </a:r>
            <a:r>
              <a:rPr lang="en-US" dirty="0" err="1">
                <a:sym typeface="+mn-ea"/>
              </a:rPr>
              <a:t>chốt</a:t>
            </a:r>
            <a:r>
              <a:rPr lang="en-US" dirty="0">
                <a:sym typeface="+mn-ea"/>
              </a:rPr>
              <a:t> </a:t>
            </a:r>
            <a:r>
              <a:rPr lang="en-US" dirty="0" err="1">
                <a:sym typeface="+mn-ea"/>
              </a:rPr>
              <a:t>của</a:t>
            </a:r>
            <a:r>
              <a:rPr lang="en-US" dirty="0">
                <a:sym typeface="+mn-ea"/>
              </a:rPr>
              <a:t> </a:t>
            </a:r>
            <a:r>
              <a:rPr lang="en-US" dirty="0" err="1">
                <a:sym typeface="+mn-ea"/>
              </a:rPr>
              <a:t>Cục</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Ba Lan </a:t>
            </a:r>
            <a:r>
              <a:rPr lang="en-US" dirty="0" err="1">
                <a:sym typeface="+mn-ea"/>
              </a:rPr>
              <a:t>đã</a:t>
            </a:r>
            <a:r>
              <a:rPr lang="en-US" dirty="0">
                <a:sym typeface="+mn-ea"/>
              </a:rPr>
              <a:t> </a:t>
            </a:r>
            <a:r>
              <a:rPr lang="en-US" dirty="0" err="1">
                <a:sym typeface="+mn-ea"/>
              </a:rPr>
              <a:t>hợp</a:t>
            </a:r>
            <a:r>
              <a:rPr lang="en-US" dirty="0">
                <a:sym typeface="+mn-ea"/>
              </a:rPr>
              <a:t> </a:t>
            </a:r>
            <a:r>
              <a:rPr lang="en-US" dirty="0" err="1">
                <a:sym typeface="+mn-ea"/>
              </a:rPr>
              <a:t>tác</a:t>
            </a:r>
            <a:r>
              <a:rPr lang="en-US" dirty="0">
                <a:sym typeface="+mn-ea"/>
              </a:rPr>
              <a:t> </a:t>
            </a:r>
            <a:r>
              <a:rPr lang="en-US" dirty="0" err="1">
                <a:sym typeface="+mn-ea"/>
              </a:rPr>
              <a:t>với</a:t>
            </a:r>
            <a:r>
              <a:rPr lang="en-US" dirty="0">
                <a:sym typeface="+mn-ea"/>
              </a:rPr>
              <a:t> </a:t>
            </a:r>
            <a:r>
              <a:rPr lang="en-US" dirty="0" err="1">
                <a:sym typeface="+mn-ea"/>
              </a:rPr>
              <a:t>các</a:t>
            </a:r>
            <a:r>
              <a:rPr lang="en-US" dirty="0">
                <a:sym typeface="+mn-ea"/>
              </a:rPr>
              <a:t> </a:t>
            </a:r>
            <a:r>
              <a:rPr lang="en-US" dirty="0" err="1">
                <a:sym typeface="+mn-ea"/>
              </a:rPr>
              <a:t>nhà</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học</a:t>
            </a:r>
            <a:r>
              <a:rPr lang="en-US" dirty="0">
                <a:sym typeface="+mn-ea"/>
              </a:rPr>
              <a:t> </a:t>
            </a:r>
            <a:r>
              <a:rPr lang="en-US" dirty="0" err="1">
                <a:sym typeface="+mn-ea"/>
              </a:rPr>
              <a:t>của</a:t>
            </a:r>
            <a:r>
              <a:rPr lang="en-US" dirty="0">
                <a:sym typeface="+mn-ea"/>
              </a:rPr>
              <a:t> Anh </a:t>
            </a:r>
            <a:r>
              <a:rPr lang="en-US" dirty="0" err="1">
                <a:sym typeface="+mn-ea"/>
              </a:rPr>
              <a:t>đặc</a:t>
            </a:r>
            <a:r>
              <a:rPr lang="en-US" dirty="0">
                <a:sym typeface="+mn-ea"/>
              </a:rPr>
              <a:t> </a:t>
            </a:r>
            <a:r>
              <a:rPr lang="en-US" dirty="0" err="1">
                <a:sym typeface="+mn-ea"/>
              </a:rPr>
              <a:t>biệt</a:t>
            </a:r>
            <a:r>
              <a:rPr lang="en-US" dirty="0">
                <a:sym typeface="+mn-ea"/>
              </a:rPr>
              <a:t> Alan Turing.</a:t>
            </a:r>
            <a:endParaRPr lang="en-US" dirty="0"/>
          </a:p>
          <a:p>
            <a:pPr indent="-228600">
              <a:lnSpc>
                <a:spcPct val="90000"/>
              </a:lnSpc>
              <a:spcBef>
                <a:spcPts val="1000"/>
              </a:spcBef>
              <a:buFont typeface="Arial,Sans-Serif"/>
              <a:buChar char="•"/>
            </a:pPr>
            <a:r>
              <a:rPr lang="en-US" dirty="0">
                <a:sym typeface="+mn-ea"/>
              </a:rPr>
              <a:t>Sau </a:t>
            </a:r>
            <a:r>
              <a:rPr lang="en-US" dirty="0" err="1">
                <a:sym typeface="+mn-ea"/>
              </a:rPr>
              <a:t>khi</a:t>
            </a:r>
            <a:r>
              <a:rPr lang="en-US" dirty="0">
                <a:sym typeface="+mn-ea"/>
              </a:rPr>
              <a:t> </a:t>
            </a:r>
            <a:r>
              <a:rPr lang="en-US" dirty="0" err="1">
                <a:sym typeface="+mn-ea"/>
              </a:rPr>
              <a:t>hợp</a:t>
            </a:r>
            <a:r>
              <a:rPr lang="en-US" dirty="0">
                <a:sym typeface="+mn-ea"/>
              </a:rPr>
              <a:t> </a:t>
            </a:r>
            <a:r>
              <a:rPr lang="en-US" dirty="0" err="1">
                <a:sym typeface="+mn-ea"/>
              </a:rPr>
              <a:t>tác</a:t>
            </a:r>
            <a:r>
              <a:rPr lang="en-US" dirty="0">
                <a:sym typeface="+mn-ea"/>
              </a:rPr>
              <a:t>, </a:t>
            </a:r>
            <a:r>
              <a:rPr lang="en-US" dirty="0" err="1">
                <a:sym typeface="+mn-ea"/>
              </a:rPr>
              <a:t>dưới</a:t>
            </a:r>
            <a:r>
              <a:rPr lang="en-US" dirty="0">
                <a:sym typeface="+mn-ea"/>
              </a:rPr>
              <a:t> </a:t>
            </a:r>
            <a:r>
              <a:rPr lang="en-US" dirty="0" err="1">
                <a:sym typeface="+mn-ea"/>
              </a:rPr>
              <a:t>sự</a:t>
            </a:r>
            <a:r>
              <a:rPr lang="en-US" dirty="0">
                <a:sym typeface="+mn-ea"/>
              </a:rPr>
              <a:t> </a:t>
            </a:r>
            <a:r>
              <a:rPr lang="en-US" dirty="0" err="1">
                <a:sym typeface="+mn-ea"/>
              </a:rPr>
              <a:t>lãnh</a:t>
            </a:r>
            <a:r>
              <a:rPr lang="en-US" dirty="0">
                <a:sym typeface="+mn-ea"/>
              </a:rPr>
              <a:t> </a:t>
            </a:r>
            <a:r>
              <a:rPr lang="en-US" dirty="0" err="1">
                <a:sym typeface="+mn-ea"/>
              </a:rPr>
              <a:t>đạo</a:t>
            </a:r>
            <a:r>
              <a:rPr lang="en-US" dirty="0">
                <a:sym typeface="+mn-ea"/>
              </a:rPr>
              <a:t> </a:t>
            </a:r>
            <a:r>
              <a:rPr lang="en-US" dirty="0" err="1">
                <a:sym typeface="+mn-ea"/>
              </a:rPr>
              <a:t>của</a:t>
            </a:r>
            <a:r>
              <a:rPr lang="en-US" dirty="0">
                <a:sym typeface="+mn-ea"/>
              </a:rPr>
              <a:t> Alan Turing, </a:t>
            </a:r>
            <a:r>
              <a:rPr lang="en-US" dirty="0" err="1">
                <a:sym typeface="+mn-ea"/>
              </a:rPr>
              <a:t>một</a:t>
            </a:r>
            <a:r>
              <a:rPr lang="en-US" dirty="0">
                <a:sym typeface="+mn-ea"/>
              </a:rPr>
              <a:t> </a:t>
            </a:r>
            <a:r>
              <a:rPr lang="en-US" dirty="0" err="1">
                <a:sym typeface="+mn-ea"/>
              </a:rPr>
              <a:t>máy</a:t>
            </a:r>
            <a:r>
              <a:rPr lang="en-US" dirty="0">
                <a:sym typeface="+mn-ea"/>
              </a:rPr>
              <a:t> </a:t>
            </a:r>
            <a:r>
              <a:rPr lang="en-US" dirty="0" err="1">
                <a:sym typeface="+mn-ea"/>
              </a:rPr>
              <a:t>giải</a:t>
            </a:r>
            <a:r>
              <a:rPr lang="en-US" dirty="0">
                <a:sym typeface="+mn-ea"/>
              </a:rPr>
              <a:t> </a:t>
            </a:r>
            <a:r>
              <a:rPr lang="en-US" dirty="0" err="1">
                <a:sym typeface="+mn-ea"/>
              </a:rPr>
              <a:t>mã</a:t>
            </a:r>
            <a:r>
              <a:rPr lang="en-US" dirty="0">
                <a:sym typeface="+mn-ea"/>
              </a:rPr>
              <a:t> </a:t>
            </a:r>
            <a:r>
              <a:rPr lang="en-US" dirty="0" err="1">
                <a:sym typeface="+mn-ea"/>
              </a:rPr>
              <a:t>cơ</a:t>
            </a:r>
            <a:r>
              <a:rPr lang="en-US" dirty="0">
                <a:sym typeface="+mn-ea"/>
              </a:rPr>
              <a:t> </a:t>
            </a:r>
            <a:r>
              <a:rPr lang="en-US" dirty="0" err="1">
                <a:sym typeface="+mn-ea"/>
              </a:rPr>
              <a:t>điện</a:t>
            </a:r>
            <a:r>
              <a:rPr lang="en-US" dirty="0">
                <a:sym typeface="+mn-ea"/>
              </a:rPr>
              <a:t> </a:t>
            </a:r>
            <a:r>
              <a:rPr lang="en-US" dirty="0" err="1">
                <a:sym typeface="+mn-ea"/>
              </a:rPr>
              <a:t>có</a:t>
            </a:r>
            <a:r>
              <a:rPr lang="en-US" dirty="0">
                <a:sym typeface="+mn-ea"/>
              </a:rPr>
              <a:t> </a:t>
            </a:r>
            <a:r>
              <a:rPr lang="en-US" dirty="0" err="1">
                <a:sym typeface="+mn-ea"/>
              </a:rPr>
              <a:t>tên</a:t>
            </a:r>
            <a:r>
              <a:rPr lang="en-US" dirty="0">
                <a:sym typeface="+mn-ea"/>
              </a:rPr>
              <a:t> </a:t>
            </a:r>
            <a:r>
              <a:rPr lang="en-US" dirty="0" err="1">
                <a:sym typeface="+mn-ea"/>
              </a:rPr>
              <a:t>là</a:t>
            </a:r>
            <a:r>
              <a:rPr lang="en-US" dirty="0">
                <a:sym typeface="+mn-ea"/>
              </a:rPr>
              <a:t> Turing Bomb </a:t>
            </a:r>
            <a:r>
              <a:rPr lang="en-US" dirty="0" err="1">
                <a:sym typeface="+mn-ea"/>
              </a:rPr>
              <a:t>được</a:t>
            </a:r>
            <a:r>
              <a:rPr lang="en-US" dirty="0">
                <a:sym typeface="+mn-ea"/>
              </a:rPr>
              <a:t> </a:t>
            </a:r>
            <a:r>
              <a:rPr lang="en-US" dirty="0" err="1">
                <a:sym typeface="+mn-ea"/>
              </a:rPr>
              <a:t>chế</a:t>
            </a:r>
            <a:r>
              <a:rPr lang="en-US" dirty="0">
                <a:sym typeface="+mn-ea"/>
              </a:rPr>
              <a:t> </a:t>
            </a:r>
            <a:r>
              <a:rPr lang="en-US" dirty="0" err="1">
                <a:sym typeface="+mn-ea"/>
              </a:rPr>
              <a:t>tạo</a:t>
            </a:r>
            <a:r>
              <a:rPr lang="en-US" dirty="0">
                <a:sym typeface="+mn-ea"/>
              </a:rPr>
              <a:t> </a:t>
            </a:r>
            <a:r>
              <a:rPr lang="en-US" dirty="0" err="1">
                <a:sym typeface="+mn-ea"/>
              </a:rPr>
              <a:t>thành</a:t>
            </a:r>
            <a:r>
              <a:rPr lang="en-US" dirty="0">
                <a:sym typeface="+mn-ea"/>
              </a:rPr>
              <a:t> </a:t>
            </a:r>
            <a:r>
              <a:rPr lang="en-US" dirty="0" err="1">
                <a:sym typeface="+mn-ea"/>
              </a:rPr>
              <a:t>công</a:t>
            </a:r>
            <a:r>
              <a:rPr lang="en-US" dirty="0">
                <a:sym typeface="+mn-ea"/>
              </a:rPr>
              <a:t> </a:t>
            </a:r>
            <a:r>
              <a:rPr lang="en-US" dirty="0" err="1">
                <a:sym typeface="+mn-ea"/>
              </a:rPr>
              <a:t>năm</a:t>
            </a:r>
            <a:r>
              <a:rPr lang="en-US" dirty="0">
                <a:sym typeface="+mn-ea"/>
              </a:rPr>
              <a:t> 1940.</a:t>
            </a:r>
          </a:p>
          <a:p>
            <a:pPr indent="-228600">
              <a:lnSpc>
                <a:spcPct val="90000"/>
              </a:lnSpc>
              <a:spcBef>
                <a:spcPts val="1000"/>
              </a:spcBef>
              <a:buFont typeface="Arial,Sans-Serif"/>
              <a:buChar char="•"/>
            </a:pPr>
            <a:r>
              <a:rPr lang="en-US"/>
              <a:t> Turing Bombe hoạt động dựa trên phương pháp nối các máy giải mã lại với nhau thành một hệ thống để tìm ra công thức cài đặt của Enigma. Thời đó, các bombe Anh là một kỳ quan của kỹ thuật cơ khí và điện. Nó có chức năng tương đương với 36 máy Enigma và có khả năng tính toán các cài đặt rotor cho các phím trong khoảng 12 giờ mỗi ngày.</a:t>
            </a:r>
          </a:p>
          <a:p>
            <a:pPr indent="-228600">
              <a:lnSpc>
                <a:spcPct val="90000"/>
              </a:lnSpc>
              <a:spcBef>
                <a:spcPts val="1000"/>
              </a:spcBef>
              <a:buFont typeface="Arial,Sans-Serif"/>
              <a:buChar char="•"/>
            </a:pPr>
            <a:r>
              <a:rPr lang="en-US"/>
              <a:t>Từ thời điểm đó, tất cả các tin nhắn có thể được đọc trong thời gian thực. Có tới 210 bombe Anh được xây dựng trong thời gian chiến tranh và tất cả đã bị phá hủy vào những ngày cuối của cuộc chiến.</a:t>
            </a:r>
          </a:p>
        </p:txBody>
      </p:sp>
      <p:sp>
        <p:nvSpPr>
          <p:cNvPr id="4" name="Slide Number Placeholder 3"/>
          <p:cNvSpPr>
            <a:spLocks noGrp="1"/>
          </p:cNvSpPr>
          <p:nvPr>
            <p:ph type="sldNum" sz="quarter" idx="5"/>
          </p:nvPr>
        </p:nvSpPr>
        <p:spPr/>
        <p:txBody>
          <a:bodyPr/>
          <a:lstStyle/>
          <a:p>
            <a:fld id="{B8649DAF-093F-4482-AA38-346E9A2DEE94}" type="slidenum">
              <a:rPr lang="en-ZA" smtClean="0"/>
              <a:t>29</a:t>
            </a:fld>
            <a:endParaRPr lang="en-Z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a:sym typeface="+mn-ea"/>
              </a:rPr>
              <a:t> </a:t>
            </a:r>
            <a:r>
              <a:rPr lang="en-US" dirty="0" err="1">
                <a:sym typeface="+mn-ea"/>
              </a:rPr>
              <a:t>Đầu</a:t>
            </a:r>
            <a:r>
              <a:rPr lang="en-US" dirty="0">
                <a:sym typeface="+mn-ea"/>
              </a:rPr>
              <a:t> </a:t>
            </a:r>
            <a:r>
              <a:rPr lang="en-US" dirty="0" err="1">
                <a:sym typeface="+mn-ea"/>
              </a:rPr>
              <a:t>năm</a:t>
            </a:r>
            <a:r>
              <a:rPr lang="en-US" dirty="0">
                <a:sym typeface="+mn-ea"/>
              </a:rPr>
              <a:t> 1940, Turing </a:t>
            </a:r>
            <a:r>
              <a:rPr lang="en-US" dirty="0" err="1">
                <a:sym typeface="+mn-ea"/>
              </a:rPr>
              <a:t>được</a:t>
            </a:r>
            <a:r>
              <a:rPr lang="en-US" dirty="0">
                <a:sym typeface="+mn-ea"/>
              </a:rPr>
              <a:t> </a:t>
            </a:r>
            <a:r>
              <a:rPr lang="en-US" dirty="0" err="1">
                <a:sym typeface="+mn-ea"/>
              </a:rPr>
              <a:t>yêu</a:t>
            </a:r>
            <a:r>
              <a:rPr lang="en-US" dirty="0">
                <a:sym typeface="+mn-ea"/>
              </a:rPr>
              <a:t> </a:t>
            </a:r>
            <a:r>
              <a:rPr lang="en-US" dirty="0" err="1">
                <a:sym typeface="+mn-ea"/>
              </a:rPr>
              <a:t>cầu</a:t>
            </a:r>
            <a:r>
              <a:rPr lang="en-US" dirty="0">
                <a:sym typeface="+mn-ea"/>
              </a:rPr>
              <a:t> </a:t>
            </a:r>
            <a:r>
              <a:rPr lang="en-US" dirty="0" err="1">
                <a:sym typeface="+mn-ea"/>
              </a:rPr>
              <a:t>thực</a:t>
            </a:r>
            <a:r>
              <a:rPr lang="en-US" dirty="0">
                <a:sym typeface="+mn-ea"/>
              </a:rPr>
              <a:t> </a:t>
            </a:r>
            <a:r>
              <a:rPr lang="en-US" dirty="0" err="1">
                <a:sym typeface="+mn-ea"/>
              </a:rPr>
              <a:t>hiện</a:t>
            </a:r>
            <a:r>
              <a:rPr lang="en-US" dirty="0">
                <a:sym typeface="+mn-ea"/>
              </a:rPr>
              <a:t> </a:t>
            </a:r>
            <a:r>
              <a:rPr lang="en-US" dirty="0" err="1">
                <a:sym typeface="+mn-ea"/>
              </a:rPr>
              <a:t>nhiệm</a:t>
            </a:r>
            <a:r>
              <a:rPr lang="en-US" dirty="0">
                <a:sym typeface="+mn-ea"/>
              </a:rPr>
              <a:t> </a:t>
            </a:r>
            <a:r>
              <a:rPr lang="en-US" dirty="0" err="1">
                <a:sym typeface="+mn-ea"/>
              </a:rPr>
              <a:t>vụ</a:t>
            </a:r>
            <a:r>
              <a:rPr lang="en-US" dirty="0">
                <a:sym typeface="+mn-ea"/>
              </a:rPr>
              <a:t> </a:t>
            </a:r>
            <a:r>
              <a:rPr lang="en-US" dirty="0" err="1">
                <a:sym typeface="+mn-ea"/>
              </a:rPr>
              <a:t>giải</a:t>
            </a:r>
            <a:r>
              <a:rPr lang="en-US" dirty="0">
                <a:sym typeface="+mn-ea"/>
              </a:rPr>
              <a:t> </a:t>
            </a:r>
            <a:r>
              <a:rPr lang="en-US" dirty="0" err="1">
                <a:sym typeface="+mn-ea"/>
              </a:rPr>
              <a:t>mã</a:t>
            </a:r>
            <a:r>
              <a:rPr lang="en-US" dirty="0">
                <a:sym typeface="+mn-ea"/>
              </a:rPr>
              <a:t> </a:t>
            </a:r>
            <a:r>
              <a:rPr lang="en-US" dirty="0" err="1">
                <a:sym typeface="+mn-ea"/>
              </a:rPr>
              <a:t>hệ</a:t>
            </a:r>
            <a:r>
              <a:rPr lang="en-US" dirty="0">
                <a:sym typeface="+mn-ea"/>
              </a:rPr>
              <a:t> </a:t>
            </a:r>
            <a:r>
              <a:rPr lang="en-US" dirty="0" err="1">
                <a:sym typeface="+mn-ea"/>
              </a:rPr>
              <a:t>thống</a:t>
            </a:r>
            <a:r>
              <a:rPr lang="en-US" dirty="0">
                <a:sym typeface="+mn-ea"/>
              </a:rPr>
              <a:t> Enigma </a:t>
            </a:r>
            <a:r>
              <a:rPr lang="en-US" dirty="0" err="1">
                <a:sym typeface="+mn-ea"/>
              </a:rPr>
              <a:t>của</a:t>
            </a:r>
            <a:r>
              <a:rPr lang="en-US" dirty="0">
                <a:sym typeface="+mn-ea"/>
              </a:rPr>
              <a:t> </a:t>
            </a:r>
            <a:r>
              <a:rPr lang="en-US" dirty="0" err="1">
                <a:sym typeface="+mn-ea"/>
              </a:rPr>
              <a:t>Hải</a:t>
            </a:r>
            <a:r>
              <a:rPr lang="en-US" dirty="0">
                <a:sym typeface="+mn-ea"/>
              </a:rPr>
              <a:t> </a:t>
            </a:r>
            <a:r>
              <a:rPr lang="en-US" dirty="0" err="1">
                <a:sym typeface="+mn-ea"/>
              </a:rPr>
              <a:t>quân</a:t>
            </a:r>
            <a:r>
              <a:rPr lang="en-US" dirty="0">
                <a:sym typeface="+mn-ea"/>
              </a:rPr>
              <a:t> </a:t>
            </a:r>
            <a:r>
              <a:rPr lang="en-US" dirty="0" err="1">
                <a:sym typeface="+mn-ea"/>
              </a:rPr>
              <a:t>Đức</a:t>
            </a:r>
            <a:r>
              <a:rPr lang="en-US" dirty="0">
                <a:sym typeface="+mn-ea"/>
              </a:rPr>
              <a:t>, Enigma 4 rotor.</a:t>
            </a:r>
            <a:endParaRPr lang="en-US" dirty="0"/>
          </a:p>
          <a:p>
            <a:pPr indent="-228600">
              <a:lnSpc>
                <a:spcPct val="90000"/>
              </a:lnSpc>
              <a:spcBef>
                <a:spcPts val="1000"/>
              </a:spcBef>
              <a:buFont typeface="Arial,Sans-Serif"/>
              <a:buChar char="•"/>
            </a:pPr>
            <a:r>
              <a:rPr lang="en-US" dirty="0" err="1">
                <a:sym typeface="+mn-ea"/>
              </a:rPr>
              <a:t>Lực</a:t>
            </a:r>
            <a:r>
              <a:rPr lang="en-US" dirty="0">
                <a:sym typeface="+mn-ea"/>
              </a:rPr>
              <a:t> </a:t>
            </a:r>
            <a:r>
              <a:rPr lang="en-US" dirty="0" err="1">
                <a:sym typeface="+mn-ea"/>
              </a:rPr>
              <a:t>lượng</a:t>
            </a:r>
            <a:r>
              <a:rPr lang="en-US" dirty="0">
                <a:sym typeface="+mn-ea"/>
              </a:rPr>
              <a:t> </a:t>
            </a:r>
            <a:r>
              <a:rPr lang="en-US" dirty="0" err="1">
                <a:sym typeface="+mn-ea"/>
              </a:rPr>
              <a:t>Hải</a:t>
            </a:r>
            <a:r>
              <a:rPr lang="en-US" dirty="0">
                <a:sym typeface="+mn-ea"/>
              </a:rPr>
              <a:t> </a:t>
            </a:r>
            <a:r>
              <a:rPr lang="en-US" dirty="0" err="1">
                <a:sym typeface="+mn-ea"/>
              </a:rPr>
              <a:t>quân</a:t>
            </a:r>
            <a:r>
              <a:rPr lang="en-US" dirty="0">
                <a:sym typeface="+mn-ea"/>
              </a:rPr>
              <a:t> </a:t>
            </a:r>
            <a:r>
              <a:rPr lang="en-US" dirty="0" err="1">
                <a:sym typeface="+mn-ea"/>
              </a:rPr>
              <a:t>Đức</a:t>
            </a:r>
            <a:r>
              <a:rPr lang="en-US" dirty="0">
                <a:sym typeface="+mn-ea"/>
              </a:rPr>
              <a:t> </a:t>
            </a:r>
            <a:r>
              <a:rPr lang="en-US" dirty="0" err="1">
                <a:sym typeface="+mn-ea"/>
              </a:rPr>
              <a:t>đã</a:t>
            </a:r>
            <a:r>
              <a:rPr lang="en-US" dirty="0">
                <a:sym typeface="+mn-ea"/>
              </a:rPr>
              <a:t> </a:t>
            </a:r>
            <a:r>
              <a:rPr lang="en-US" dirty="0" err="1">
                <a:sym typeface="+mn-ea"/>
              </a:rPr>
              <a:t>xuất</a:t>
            </a:r>
            <a:r>
              <a:rPr lang="en-US" dirty="0">
                <a:sym typeface="+mn-ea"/>
              </a:rPr>
              <a:t> </a:t>
            </a:r>
            <a:r>
              <a:rPr lang="en-US" dirty="0" err="1">
                <a:sym typeface="+mn-ea"/>
              </a:rPr>
              <a:t>bản</a:t>
            </a:r>
            <a:r>
              <a:rPr lang="en-US" dirty="0">
                <a:sym typeface="+mn-ea"/>
              </a:rPr>
              <a:t> </a:t>
            </a:r>
            <a:r>
              <a:rPr lang="en-US" dirty="0" err="1">
                <a:sym typeface="+mn-ea"/>
              </a:rPr>
              <a:t>một</a:t>
            </a:r>
            <a:r>
              <a:rPr lang="en-US" dirty="0">
                <a:sym typeface="+mn-ea"/>
              </a:rPr>
              <a:t> </a:t>
            </a:r>
            <a:r>
              <a:rPr lang="en-US" dirty="0" err="1">
                <a:sym typeface="+mn-ea"/>
              </a:rPr>
              <a:t>cuốn</a:t>
            </a:r>
            <a:r>
              <a:rPr lang="en-US" dirty="0">
                <a:sym typeface="+mn-ea"/>
              </a:rPr>
              <a:t> </a:t>
            </a:r>
            <a:r>
              <a:rPr lang="en-US" dirty="0" err="1">
                <a:sym typeface="+mn-ea"/>
              </a:rPr>
              <a:t>sách</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riêng</a:t>
            </a:r>
            <a:r>
              <a:rPr lang="en-US" dirty="0">
                <a:sym typeface="+mn-ea"/>
              </a:rPr>
              <a:t> </a:t>
            </a:r>
            <a:r>
              <a:rPr lang="en-US" dirty="0" err="1">
                <a:sym typeface="+mn-ea"/>
              </a:rPr>
              <a:t>để</a:t>
            </a:r>
            <a:r>
              <a:rPr lang="en-US" dirty="0">
                <a:sym typeface="+mn-ea"/>
              </a:rPr>
              <a:t> </a:t>
            </a:r>
            <a:r>
              <a:rPr lang="en-US" dirty="0" err="1">
                <a:sym typeface="+mn-ea"/>
              </a:rPr>
              <a:t>buộc</a:t>
            </a:r>
            <a:r>
              <a:rPr lang="en-US" dirty="0">
                <a:sym typeface="+mn-ea"/>
              </a:rPr>
              <a:t> </a:t>
            </a:r>
            <a:r>
              <a:rPr lang="en-US" dirty="0" err="1">
                <a:sym typeface="+mn-ea"/>
              </a:rPr>
              <a:t>lực</a:t>
            </a:r>
            <a:r>
              <a:rPr lang="en-US" dirty="0">
                <a:sym typeface="+mn-ea"/>
              </a:rPr>
              <a:t> </a:t>
            </a:r>
            <a:r>
              <a:rPr lang="en-US" dirty="0" err="1">
                <a:sym typeface="+mn-ea"/>
              </a:rPr>
              <a:t>lượng</a:t>
            </a:r>
            <a:r>
              <a:rPr lang="en-US" dirty="0">
                <a:sym typeface="+mn-ea"/>
              </a:rPr>
              <a:t> </a:t>
            </a:r>
            <a:r>
              <a:rPr lang="en-US" dirty="0" err="1">
                <a:sym typeface="+mn-ea"/>
              </a:rPr>
              <a:t>này</a:t>
            </a:r>
            <a:r>
              <a:rPr lang="en-US" dirty="0">
                <a:sym typeface="+mn-ea"/>
              </a:rPr>
              <a:t> </a:t>
            </a:r>
            <a:r>
              <a:rPr lang="en-US" dirty="0" err="1">
                <a:sym typeface="+mn-ea"/>
              </a:rPr>
              <a:t>phải</a:t>
            </a:r>
            <a:r>
              <a:rPr lang="en-US" dirty="0">
                <a:sym typeface="+mn-ea"/>
              </a:rPr>
              <a:t> </a:t>
            </a:r>
            <a:r>
              <a:rPr lang="en-US" dirty="0" err="1">
                <a:sym typeface="+mn-ea"/>
              </a:rPr>
              <a:t>áp</a:t>
            </a:r>
            <a:r>
              <a:rPr lang="en-US" dirty="0">
                <a:sym typeface="+mn-ea"/>
              </a:rPr>
              <a:t> </a:t>
            </a:r>
            <a:r>
              <a:rPr lang="en-US" dirty="0" err="1">
                <a:sym typeface="+mn-ea"/>
              </a:rPr>
              <a:t>dụng</a:t>
            </a:r>
            <a:r>
              <a:rPr lang="en-US" dirty="0">
                <a:sym typeface="+mn-ea"/>
              </a:rPr>
              <a:t> </a:t>
            </a:r>
            <a:r>
              <a:rPr lang="en-US" dirty="0" err="1">
                <a:sym typeface="+mn-ea"/>
              </a:rPr>
              <a:t>kiểu</a:t>
            </a:r>
            <a:r>
              <a:rPr lang="en-US" dirty="0">
                <a:sym typeface="+mn-ea"/>
              </a:rPr>
              <a:t> </a:t>
            </a:r>
            <a:r>
              <a:rPr lang="en-US" dirty="0" err="1">
                <a:sym typeface="+mn-ea"/>
              </a:rPr>
              <a:t>thiết</a:t>
            </a:r>
            <a:r>
              <a:rPr lang="en-US" dirty="0">
                <a:sym typeface="+mn-ea"/>
              </a:rPr>
              <a:t> </a:t>
            </a:r>
            <a:r>
              <a:rPr lang="en-US" dirty="0" err="1">
                <a:sym typeface="+mn-ea"/>
              </a:rPr>
              <a:t>lập</a:t>
            </a:r>
            <a:r>
              <a:rPr lang="en-US" dirty="0">
                <a:sym typeface="+mn-ea"/>
              </a:rPr>
              <a:t> Enigma </a:t>
            </a:r>
            <a:r>
              <a:rPr lang="en-US" dirty="0" err="1">
                <a:sym typeface="+mn-ea"/>
              </a:rPr>
              <a:t>theo</a:t>
            </a:r>
            <a:r>
              <a:rPr lang="en-US" dirty="0">
                <a:sym typeface="+mn-ea"/>
              </a:rPr>
              <a:t> </a:t>
            </a:r>
            <a:r>
              <a:rPr lang="en-US" dirty="0" err="1">
                <a:sym typeface="+mn-ea"/>
              </a:rPr>
              <a:t>quy</a:t>
            </a:r>
            <a:r>
              <a:rPr lang="en-US" dirty="0">
                <a:sym typeface="+mn-ea"/>
              </a:rPr>
              <a:t> </a:t>
            </a:r>
            <a:r>
              <a:rPr lang="en-US" dirty="0" err="1">
                <a:sym typeface="+mn-ea"/>
              </a:rPr>
              <a:t>định</a:t>
            </a:r>
            <a:r>
              <a:rPr lang="en-US" dirty="0">
                <a:sym typeface="+mn-ea"/>
              </a:rPr>
              <a:t>. </a:t>
            </a:r>
            <a:r>
              <a:rPr lang="en-US" dirty="0" err="1">
                <a:sym typeface="+mn-ea"/>
              </a:rPr>
              <a:t>Việc</a:t>
            </a:r>
            <a:r>
              <a:rPr lang="en-US" dirty="0">
                <a:sym typeface="+mn-ea"/>
              </a:rPr>
              <a:t> </a:t>
            </a:r>
            <a:r>
              <a:rPr lang="en-US" dirty="0" err="1">
                <a:sym typeface="+mn-ea"/>
              </a:rPr>
              <a:t>giải</a:t>
            </a:r>
            <a:r>
              <a:rPr lang="en-US" dirty="0">
                <a:sym typeface="+mn-ea"/>
              </a:rPr>
              <a:t> </a:t>
            </a:r>
            <a:r>
              <a:rPr lang="en-US" dirty="0" err="1">
                <a:sym typeface="+mn-ea"/>
              </a:rPr>
              <a:t>mã</a:t>
            </a:r>
            <a:r>
              <a:rPr lang="en-US" dirty="0">
                <a:sym typeface="+mn-ea"/>
              </a:rPr>
              <a:t> </a:t>
            </a:r>
            <a:r>
              <a:rPr lang="en-US" dirty="0" err="1">
                <a:sym typeface="+mn-ea"/>
              </a:rPr>
              <a:t>đã</a:t>
            </a:r>
            <a:r>
              <a:rPr lang="en-US" dirty="0">
                <a:sym typeface="+mn-ea"/>
              </a:rPr>
              <a:t> </a:t>
            </a:r>
            <a:r>
              <a:rPr lang="en-US" dirty="0" err="1">
                <a:sym typeface="+mn-ea"/>
              </a:rPr>
              <a:t>hoàn</a:t>
            </a:r>
            <a:r>
              <a:rPr lang="en-US" dirty="0">
                <a:sym typeface="+mn-ea"/>
              </a:rPr>
              <a:t> </a:t>
            </a:r>
            <a:r>
              <a:rPr lang="en-US" dirty="0" err="1">
                <a:sym typeface="+mn-ea"/>
              </a:rPr>
              <a:t>toàn</a:t>
            </a:r>
            <a:r>
              <a:rPr lang="en-US" dirty="0">
                <a:sym typeface="+mn-ea"/>
              </a:rPr>
              <a:t> </a:t>
            </a:r>
            <a:r>
              <a:rPr lang="en-US" dirty="0" err="1">
                <a:sym typeface="+mn-ea"/>
              </a:rPr>
              <a:t>đi</a:t>
            </a:r>
            <a:r>
              <a:rPr lang="en-US" dirty="0">
                <a:sym typeface="+mn-ea"/>
              </a:rPr>
              <a:t> </a:t>
            </a:r>
            <a:r>
              <a:rPr lang="en-US" dirty="0" err="1">
                <a:sym typeface="+mn-ea"/>
              </a:rPr>
              <a:t>vào</a:t>
            </a:r>
            <a:r>
              <a:rPr lang="en-US" dirty="0">
                <a:sym typeface="+mn-ea"/>
              </a:rPr>
              <a:t> </a:t>
            </a:r>
            <a:r>
              <a:rPr lang="en-US" dirty="0" err="1">
                <a:sym typeface="+mn-ea"/>
              </a:rPr>
              <a:t>bế</a:t>
            </a:r>
            <a:r>
              <a:rPr lang="en-US" dirty="0">
                <a:sym typeface="+mn-ea"/>
              </a:rPr>
              <a:t> </a:t>
            </a:r>
            <a:r>
              <a:rPr lang="en-US" dirty="0" err="1">
                <a:sym typeface="+mn-ea"/>
              </a:rPr>
              <a:t>tắc</a:t>
            </a:r>
            <a:r>
              <a:rPr lang="en-US" dirty="0">
                <a:sym typeface="+mn-ea"/>
              </a:rPr>
              <a:t>.</a:t>
            </a:r>
          </a:p>
          <a:p>
            <a:pPr indent="-228600">
              <a:lnSpc>
                <a:spcPct val="90000"/>
              </a:lnSpc>
              <a:spcBef>
                <a:spcPts val="1000"/>
              </a:spcBef>
              <a:buFont typeface="Arial,Sans-Serif"/>
              <a:buChar char="•"/>
            </a:pPr>
            <a:r>
              <a:rPr lang="en-US" dirty="0">
                <a:cs typeface="Calibri"/>
              </a:rPr>
              <a:t>Alan đã suy luận được quy luật thiết lập Enigma của Hải quân Đức nhưng nhóm của ông cần có được cuốn sách mật mã để có thể tiến xa hơn trong việc giải mã.</a:t>
            </a:r>
          </a:p>
          <a:p>
            <a:endParaRPr lang="en-US" dirty="0">
              <a:latin typeface="Calibri"/>
              <a:cs typeface="Calibri"/>
            </a:endParaRPr>
          </a:p>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30</a:t>
            </a:fld>
            <a:endParaRPr lang="en-Z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Máy Enigma là một loại máy có hệ thống đĩa quay dùng để tạo mật mã và giải mã các thông tin cơ mật. </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defRPr/>
            </a:pPr>
            <a:r>
              <a:rPr lang="vi-VN" sz="1200" kern="1200">
                <a:solidFill>
                  <a:schemeClr val="tx1"/>
                </a:solidFill>
                <a:effectLst/>
                <a:latin typeface="+mn-lt"/>
                <a:ea typeface="+mn-ea"/>
                <a:cs typeface="+mn-cs"/>
              </a:rPr>
              <a:t>vào giai đoạn cuối của Chiến tranh thế giới thứ nhất. </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defRPr/>
            </a:pPr>
            <a:r>
              <a:rPr lang="vi-VN" sz="1200" kern="1200">
                <a:solidFill>
                  <a:schemeClr val="tx1"/>
                </a:solidFill>
                <a:effectLst/>
                <a:latin typeface="+mn-lt"/>
                <a:ea typeface="+mn-ea"/>
                <a:cs typeface="+mn-cs"/>
              </a:rPr>
              <a:t>Đây được cho là cỗ máy mã hóa hiện đại nhất lúc bấy giờ.</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8649DAF-093F-4482-AA38-346E9A2DEE94}" type="slidenum">
              <a:rPr lang="en-ZA" smtClean="0"/>
              <a:t>3</a:t>
            </a:fld>
            <a:endParaRPr lang="en-Z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err="1">
                <a:sym typeface="+mn-ea"/>
              </a:rPr>
              <a:t>Ngày</a:t>
            </a:r>
            <a:r>
              <a:rPr lang="en-US" dirty="0">
                <a:sym typeface="+mn-ea"/>
              </a:rPr>
              <a:t> 9/5/1941, </a:t>
            </a:r>
            <a:r>
              <a:rPr lang="en-US" dirty="0" err="1">
                <a:sym typeface="+mn-ea"/>
              </a:rPr>
              <a:t>tàu</a:t>
            </a:r>
            <a:r>
              <a:rPr lang="en-US" dirty="0">
                <a:sym typeface="+mn-ea"/>
              </a:rPr>
              <a:t> </a:t>
            </a:r>
            <a:r>
              <a:rPr lang="en-US" dirty="0" err="1">
                <a:sym typeface="+mn-ea"/>
              </a:rPr>
              <a:t>của</a:t>
            </a:r>
            <a:r>
              <a:rPr lang="en-US" dirty="0">
                <a:sym typeface="+mn-ea"/>
              </a:rPr>
              <a:t> Anh </a:t>
            </a:r>
            <a:r>
              <a:rPr lang="en-US" dirty="0" err="1">
                <a:sym typeface="+mn-ea"/>
              </a:rPr>
              <a:t>đã</a:t>
            </a:r>
            <a:r>
              <a:rPr lang="en-US" dirty="0">
                <a:sym typeface="+mn-ea"/>
              </a:rPr>
              <a:t> </a:t>
            </a:r>
            <a:r>
              <a:rPr lang="en-US" dirty="0" err="1">
                <a:sym typeface="+mn-ea"/>
              </a:rPr>
              <a:t>trục</a:t>
            </a:r>
            <a:r>
              <a:rPr lang="en-US" dirty="0">
                <a:sym typeface="+mn-ea"/>
              </a:rPr>
              <a:t> </a:t>
            </a:r>
            <a:r>
              <a:rPr lang="en-US" dirty="0" err="1">
                <a:sym typeface="+mn-ea"/>
              </a:rPr>
              <a:t>vớt</a:t>
            </a:r>
            <a:r>
              <a:rPr lang="en-US" dirty="0">
                <a:sym typeface="+mn-ea"/>
              </a:rPr>
              <a:t> </a:t>
            </a:r>
            <a:r>
              <a:rPr lang="en-US" dirty="0" err="1">
                <a:sym typeface="+mn-ea"/>
              </a:rPr>
              <a:t>được</a:t>
            </a:r>
            <a:r>
              <a:rPr lang="en-US" dirty="0">
                <a:sym typeface="+mn-ea"/>
              </a:rPr>
              <a:t> </a:t>
            </a:r>
            <a:r>
              <a:rPr lang="en-US" dirty="0" err="1">
                <a:sym typeface="+mn-ea"/>
              </a:rPr>
              <a:t>tàu</a:t>
            </a:r>
            <a:r>
              <a:rPr lang="en-US" dirty="0">
                <a:sym typeface="+mn-ea"/>
              </a:rPr>
              <a:t> </a:t>
            </a:r>
            <a:r>
              <a:rPr lang="en-US" dirty="0" err="1">
                <a:sym typeface="+mn-ea"/>
              </a:rPr>
              <a:t>ngầm</a:t>
            </a:r>
            <a:r>
              <a:rPr lang="en-US" dirty="0">
                <a:sym typeface="+mn-ea"/>
              </a:rPr>
              <a:t> </a:t>
            </a:r>
            <a:r>
              <a:rPr lang="en-US" dirty="0" err="1">
                <a:sym typeface="+mn-ea"/>
              </a:rPr>
              <a:t>của</a:t>
            </a:r>
            <a:r>
              <a:rPr lang="en-US" dirty="0">
                <a:sym typeface="+mn-ea"/>
              </a:rPr>
              <a:t> </a:t>
            </a:r>
            <a:r>
              <a:rPr lang="en-US" dirty="0" err="1">
                <a:sym typeface="+mn-ea"/>
              </a:rPr>
              <a:t>Đức</a:t>
            </a:r>
            <a:r>
              <a:rPr lang="en-US" dirty="0">
                <a:sym typeface="+mn-ea"/>
              </a:rPr>
              <a:t> </a:t>
            </a:r>
            <a:r>
              <a:rPr lang="en-US" dirty="0" err="1">
                <a:sym typeface="+mn-ea"/>
              </a:rPr>
              <a:t>và</a:t>
            </a:r>
            <a:r>
              <a:rPr lang="en-US" dirty="0">
                <a:sym typeface="+mn-ea"/>
              </a:rPr>
              <a:t> </a:t>
            </a:r>
            <a:r>
              <a:rPr lang="en-US" dirty="0" err="1">
                <a:sym typeface="+mn-ea"/>
              </a:rPr>
              <a:t>lấy</a:t>
            </a:r>
            <a:r>
              <a:rPr lang="en-US" dirty="0">
                <a:sym typeface="+mn-ea"/>
              </a:rPr>
              <a:t> </a:t>
            </a:r>
            <a:r>
              <a:rPr lang="en-US" dirty="0" err="1">
                <a:sym typeface="+mn-ea"/>
              </a:rPr>
              <a:t>được</a:t>
            </a:r>
            <a:r>
              <a:rPr lang="en-US" dirty="0">
                <a:sym typeface="+mn-ea"/>
              </a:rPr>
              <a:t> </a:t>
            </a:r>
            <a:r>
              <a:rPr lang="en-US" dirty="0" err="1">
                <a:sym typeface="+mn-ea"/>
              </a:rPr>
              <a:t>sách</a:t>
            </a:r>
            <a:r>
              <a:rPr lang="en-US" dirty="0">
                <a:sym typeface="+mn-ea"/>
              </a:rPr>
              <a:t> </a:t>
            </a:r>
            <a:r>
              <a:rPr lang="en-US" dirty="0" err="1">
                <a:sym typeface="+mn-ea"/>
              </a:rPr>
              <a:t>mã</a:t>
            </a:r>
            <a:r>
              <a:rPr lang="en-US" dirty="0">
                <a:sym typeface="+mn-ea"/>
              </a:rPr>
              <a:t> </a:t>
            </a:r>
            <a:r>
              <a:rPr lang="en-US" dirty="0" err="1">
                <a:sym typeface="+mn-ea"/>
              </a:rPr>
              <a:t>Enigman</a:t>
            </a:r>
            <a:r>
              <a:rPr lang="en-US" dirty="0">
                <a:sym typeface="+mn-ea"/>
              </a:rPr>
              <a:t> </a:t>
            </a:r>
            <a:r>
              <a:rPr lang="en-US" dirty="0" err="1">
                <a:sym typeface="+mn-ea"/>
              </a:rPr>
              <a:t>cùng</a:t>
            </a:r>
            <a:r>
              <a:rPr lang="en-US" dirty="0">
                <a:sym typeface="+mn-ea"/>
              </a:rPr>
              <a:t> </a:t>
            </a:r>
            <a:r>
              <a:rPr lang="en-US" dirty="0" err="1">
                <a:sym typeface="+mn-ea"/>
              </a:rPr>
              <a:t>với</a:t>
            </a:r>
            <a:r>
              <a:rPr lang="en-US" dirty="0">
                <a:sym typeface="+mn-ea"/>
              </a:rPr>
              <a:t> </a:t>
            </a:r>
            <a:r>
              <a:rPr lang="en-US" dirty="0" err="1">
                <a:sym typeface="+mn-ea"/>
              </a:rPr>
              <a:t>hai</a:t>
            </a:r>
            <a:r>
              <a:rPr lang="en-US" dirty="0">
                <a:sym typeface="+mn-ea"/>
              </a:rPr>
              <a:t> </a:t>
            </a:r>
            <a:r>
              <a:rPr lang="en-US" dirty="0" err="1">
                <a:sym typeface="+mn-ea"/>
              </a:rPr>
              <a:t>máy</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và</a:t>
            </a:r>
            <a:r>
              <a:rPr lang="en-US" dirty="0">
                <a:sym typeface="+mn-ea"/>
              </a:rPr>
              <a:t> </a:t>
            </a:r>
            <a:r>
              <a:rPr lang="en-US" dirty="0" err="1">
                <a:sym typeface="+mn-ea"/>
              </a:rPr>
              <a:t>nhiều</a:t>
            </a:r>
            <a:r>
              <a:rPr lang="en-US" dirty="0">
                <a:sym typeface="+mn-ea"/>
              </a:rPr>
              <a:t> </a:t>
            </a:r>
            <a:r>
              <a:rPr lang="en-US" dirty="0" err="1">
                <a:sym typeface="+mn-ea"/>
              </a:rPr>
              <a:t>tài</a:t>
            </a:r>
            <a:r>
              <a:rPr lang="en-US" dirty="0">
                <a:sym typeface="+mn-ea"/>
              </a:rPr>
              <a:t> </a:t>
            </a:r>
            <a:r>
              <a:rPr lang="en-US" dirty="0" err="1">
                <a:sym typeface="+mn-ea"/>
              </a:rPr>
              <a:t>liệu</a:t>
            </a:r>
            <a:r>
              <a:rPr lang="en-US" dirty="0">
                <a:sym typeface="+mn-ea"/>
              </a:rPr>
              <a:t> </a:t>
            </a:r>
            <a:r>
              <a:rPr lang="en-US" dirty="0" err="1">
                <a:sym typeface="+mn-ea"/>
              </a:rPr>
              <a:t>quan</a:t>
            </a:r>
            <a:r>
              <a:rPr lang="en-US" dirty="0">
                <a:sym typeface="+mn-ea"/>
              </a:rPr>
              <a:t> </a:t>
            </a:r>
            <a:r>
              <a:rPr lang="en-US" dirty="0" err="1">
                <a:sym typeface="+mn-ea"/>
              </a:rPr>
              <a:t>trọng</a:t>
            </a:r>
            <a:r>
              <a:rPr lang="en-US" dirty="0">
                <a:sym typeface="+mn-ea"/>
              </a:rPr>
              <a:t> </a:t>
            </a:r>
            <a:r>
              <a:rPr lang="en-US" dirty="0" err="1">
                <a:sym typeface="+mn-ea"/>
              </a:rPr>
              <a:t>khác</a:t>
            </a:r>
            <a:r>
              <a:rPr lang="en-US" dirty="0">
                <a:sym typeface="+mn-ea"/>
              </a:rPr>
              <a:t>. </a:t>
            </a:r>
            <a:endParaRPr lang="en-US" dirty="0"/>
          </a:p>
          <a:p>
            <a:pPr indent="-228600">
              <a:lnSpc>
                <a:spcPct val="90000"/>
              </a:lnSpc>
              <a:spcBef>
                <a:spcPts val="1000"/>
              </a:spcBef>
              <a:buFont typeface="Arial,Sans-Serif"/>
              <a:buChar char="•"/>
            </a:pPr>
            <a:r>
              <a:rPr lang="en-US" dirty="0">
                <a:sym typeface="+mn-ea"/>
              </a:rPr>
              <a:t>Alan Turing </a:t>
            </a:r>
            <a:r>
              <a:rPr lang="en-US" dirty="0" err="1">
                <a:sym typeface="+mn-ea"/>
              </a:rPr>
              <a:t>và</a:t>
            </a:r>
            <a:r>
              <a:rPr lang="en-US" dirty="0">
                <a:sym typeface="+mn-ea"/>
              </a:rPr>
              <a:t> </a:t>
            </a:r>
            <a:r>
              <a:rPr lang="en-US" dirty="0" err="1">
                <a:sym typeface="+mn-ea"/>
              </a:rPr>
              <a:t>các</a:t>
            </a:r>
            <a:r>
              <a:rPr lang="en-US" dirty="0">
                <a:sym typeface="+mn-ea"/>
              </a:rPr>
              <a:t> </a:t>
            </a:r>
            <a:r>
              <a:rPr lang="en-US" dirty="0" err="1">
                <a:sym typeface="+mn-ea"/>
              </a:rPr>
              <a:t>đồng</a:t>
            </a:r>
            <a:r>
              <a:rPr lang="en-US" dirty="0">
                <a:sym typeface="+mn-ea"/>
              </a:rPr>
              <a:t> </a:t>
            </a:r>
            <a:r>
              <a:rPr lang="en-US" dirty="0" err="1">
                <a:sym typeface="+mn-ea"/>
              </a:rPr>
              <a:t>nghiệp</a:t>
            </a:r>
            <a:r>
              <a:rPr lang="en-US" dirty="0">
                <a:sym typeface="+mn-ea"/>
              </a:rPr>
              <a:t> </a:t>
            </a:r>
            <a:r>
              <a:rPr lang="en-US" dirty="0" err="1">
                <a:sym typeface="+mn-ea"/>
              </a:rPr>
              <a:t>bắt</a:t>
            </a:r>
            <a:r>
              <a:rPr lang="en-US" dirty="0">
                <a:sym typeface="+mn-ea"/>
              </a:rPr>
              <a:t> </a:t>
            </a:r>
            <a:r>
              <a:rPr lang="en-US" dirty="0" err="1">
                <a:sym typeface="+mn-ea"/>
              </a:rPr>
              <a:t>đầu</a:t>
            </a:r>
            <a:r>
              <a:rPr lang="en-US" dirty="0">
                <a:sym typeface="+mn-ea"/>
              </a:rPr>
              <a:t> </a:t>
            </a:r>
            <a:r>
              <a:rPr lang="en-US" dirty="0" err="1">
                <a:sym typeface="+mn-ea"/>
              </a:rPr>
              <a:t>giải</a:t>
            </a:r>
            <a:r>
              <a:rPr lang="en-US" dirty="0">
                <a:sym typeface="+mn-ea"/>
              </a:rPr>
              <a:t> </a:t>
            </a:r>
            <a:r>
              <a:rPr lang="en-US" dirty="0" err="1">
                <a:sym typeface="+mn-ea"/>
              </a:rPr>
              <a:t>mã</a:t>
            </a:r>
            <a:r>
              <a:rPr lang="en-US" dirty="0">
                <a:sym typeface="+mn-ea"/>
              </a:rPr>
              <a:t> </a:t>
            </a:r>
            <a:r>
              <a:rPr lang="en-US" dirty="0" err="1">
                <a:sym typeface="+mn-ea"/>
              </a:rPr>
              <a:t>được</a:t>
            </a:r>
            <a:r>
              <a:rPr lang="en-US" dirty="0">
                <a:sym typeface="+mn-ea"/>
              </a:rPr>
              <a:t> </a:t>
            </a:r>
            <a:r>
              <a:rPr lang="en-US" dirty="0" err="1">
                <a:sym typeface="+mn-ea"/>
              </a:rPr>
              <a:t>các</a:t>
            </a:r>
            <a:r>
              <a:rPr lang="en-US" dirty="0">
                <a:sym typeface="+mn-ea"/>
              </a:rPr>
              <a:t> </a:t>
            </a:r>
            <a:r>
              <a:rPr lang="en-US" dirty="0" err="1">
                <a:sym typeface="+mn-ea"/>
              </a:rPr>
              <a:t>điện</a:t>
            </a:r>
            <a:r>
              <a:rPr lang="en-US" dirty="0">
                <a:sym typeface="+mn-ea"/>
              </a:rPr>
              <a:t> </a:t>
            </a:r>
            <a:r>
              <a:rPr lang="en-US" dirty="0" err="1">
                <a:sym typeface="+mn-ea"/>
              </a:rPr>
              <a:t>mật</a:t>
            </a:r>
            <a:r>
              <a:rPr lang="en-US" dirty="0">
                <a:sym typeface="+mn-ea"/>
              </a:rPr>
              <a:t> </a:t>
            </a:r>
            <a:r>
              <a:rPr lang="en-US" dirty="0" err="1">
                <a:sym typeface="+mn-ea"/>
              </a:rPr>
              <a:t>của</a:t>
            </a:r>
            <a:r>
              <a:rPr lang="en-US" dirty="0">
                <a:sym typeface="+mn-ea"/>
              </a:rPr>
              <a:t> </a:t>
            </a:r>
            <a:r>
              <a:rPr lang="en-US" dirty="0" err="1">
                <a:sym typeface="+mn-ea"/>
              </a:rPr>
              <a:t>lực</a:t>
            </a:r>
            <a:r>
              <a:rPr lang="en-US" dirty="0">
                <a:sym typeface="+mn-ea"/>
              </a:rPr>
              <a:t> </a:t>
            </a:r>
            <a:r>
              <a:rPr lang="en-US" dirty="0" err="1">
                <a:sym typeface="+mn-ea"/>
              </a:rPr>
              <a:t>lượng</a:t>
            </a:r>
            <a:r>
              <a:rPr lang="en-US" dirty="0">
                <a:sym typeface="+mn-ea"/>
              </a:rPr>
              <a:t> </a:t>
            </a:r>
            <a:r>
              <a:rPr lang="en-US" dirty="0" err="1">
                <a:sym typeface="+mn-ea"/>
              </a:rPr>
              <a:t>này</a:t>
            </a:r>
            <a:r>
              <a:rPr lang="en-US" dirty="0">
                <a:sym typeface="+mn-ea"/>
              </a:rPr>
              <a:t>.</a:t>
            </a:r>
            <a:endParaRPr lang="en-US" dirty="0">
              <a:cs typeface="Calibri"/>
            </a:endParaRPr>
          </a:p>
          <a:p>
            <a:pPr indent="-228600">
              <a:lnSpc>
                <a:spcPct val="90000"/>
              </a:lnSpc>
              <a:spcBef>
                <a:spcPts val="1000"/>
              </a:spcBef>
              <a:buFont typeface="Arial,Sans-Serif"/>
              <a:buChar char="•"/>
            </a:pPr>
            <a:r>
              <a:rPr lang="en-US" dirty="0" err="1">
                <a:sym typeface="+mn-ea"/>
              </a:rPr>
              <a:t>Các</a:t>
            </a:r>
            <a:r>
              <a:rPr lang="en-US" dirty="0">
                <a:sym typeface="+mn-ea"/>
              </a:rPr>
              <a:t> </a:t>
            </a:r>
            <a:r>
              <a:rPr lang="en-US" dirty="0" err="1">
                <a:sym typeface="+mn-ea"/>
              </a:rPr>
              <a:t>tàu</a:t>
            </a:r>
            <a:r>
              <a:rPr lang="en-US" dirty="0">
                <a:sym typeface="+mn-ea"/>
              </a:rPr>
              <a:t> </a:t>
            </a:r>
            <a:r>
              <a:rPr lang="en-US" dirty="0" err="1">
                <a:sym typeface="+mn-ea"/>
              </a:rPr>
              <a:t>ngầm</a:t>
            </a:r>
            <a:r>
              <a:rPr lang="en-US" dirty="0">
                <a:sym typeface="+mn-ea"/>
              </a:rPr>
              <a:t> U - boat </a:t>
            </a:r>
            <a:r>
              <a:rPr lang="en-US" dirty="0" err="1">
                <a:sym typeface="+mn-ea"/>
              </a:rPr>
              <a:t>và</a:t>
            </a:r>
            <a:r>
              <a:rPr lang="en-US" dirty="0">
                <a:sym typeface="+mn-ea"/>
              </a:rPr>
              <a:t> </a:t>
            </a:r>
            <a:r>
              <a:rPr lang="en-US" dirty="0" err="1">
                <a:sym typeface="+mn-ea"/>
              </a:rPr>
              <a:t>tàu</a:t>
            </a:r>
            <a:r>
              <a:rPr lang="en-US" dirty="0">
                <a:sym typeface="+mn-ea"/>
              </a:rPr>
              <a:t> </a:t>
            </a:r>
            <a:r>
              <a:rPr lang="en-US" dirty="0" err="1">
                <a:sym typeface="+mn-ea"/>
              </a:rPr>
              <a:t>chiến</a:t>
            </a:r>
            <a:r>
              <a:rPr lang="en-US" dirty="0">
                <a:sym typeface="+mn-ea"/>
              </a:rPr>
              <a:t> </a:t>
            </a:r>
            <a:r>
              <a:rPr lang="en-US" dirty="0" err="1">
                <a:sym typeface="+mn-ea"/>
              </a:rPr>
              <a:t>Đức</a:t>
            </a:r>
            <a:r>
              <a:rPr lang="en-US" dirty="0">
                <a:sym typeface="+mn-ea"/>
              </a:rPr>
              <a:t> </a:t>
            </a:r>
            <a:r>
              <a:rPr lang="en-US" dirty="0" err="1">
                <a:sym typeface="+mn-ea"/>
              </a:rPr>
              <a:t>được</a:t>
            </a:r>
            <a:r>
              <a:rPr lang="en-US" dirty="0">
                <a:sym typeface="+mn-ea"/>
              </a:rPr>
              <a:t> </a:t>
            </a:r>
            <a:r>
              <a:rPr lang="en-US" dirty="0" err="1">
                <a:sym typeface="+mn-ea"/>
              </a:rPr>
              <a:t>định</a:t>
            </a:r>
            <a:r>
              <a:rPr lang="en-US" dirty="0">
                <a:sym typeface="+mn-ea"/>
              </a:rPr>
              <a:t> </a:t>
            </a:r>
            <a:r>
              <a:rPr lang="en-US" dirty="0" err="1">
                <a:sym typeface="+mn-ea"/>
              </a:rPr>
              <a:t>vị</a:t>
            </a:r>
            <a:r>
              <a:rPr lang="en-US" dirty="0">
                <a:sym typeface="+mn-ea"/>
              </a:rPr>
              <a:t> </a:t>
            </a:r>
            <a:r>
              <a:rPr lang="en-US" dirty="0" err="1">
                <a:sym typeface="+mn-ea"/>
              </a:rPr>
              <a:t>và</a:t>
            </a:r>
            <a:r>
              <a:rPr lang="en-US" dirty="0">
                <a:sym typeface="+mn-ea"/>
              </a:rPr>
              <a:t> </a:t>
            </a:r>
            <a:r>
              <a:rPr lang="en-US" dirty="0" err="1">
                <a:sym typeface="+mn-ea"/>
              </a:rPr>
              <a:t>bị</a:t>
            </a:r>
            <a:r>
              <a:rPr lang="en-US" dirty="0">
                <a:sym typeface="+mn-ea"/>
              </a:rPr>
              <a:t> </a:t>
            </a:r>
            <a:r>
              <a:rPr lang="en-US" dirty="0" err="1">
                <a:sym typeface="+mn-ea"/>
              </a:rPr>
              <a:t>đánh</a:t>
            </a:r>
            <a:r>
              <a:rPr lang="en-US" dirty="0">
                <a:sym typeface="+mn-ea"/>
              </a:rPr>
              <a:t> </a:t>
            </a:r>
            <a:r>
              <a:rPr lang="en-US" dirty="0" err="1">
                <a:sym typeface="+mn-ea"/>
              </a:rPr>
              <a:t>chặn</a:t>
            </a:r>
            <a:r>
              <a:rPr lang="en-US" dirty="0">
                <a:sym typeface="+mn-ea"/>
              </a:rPr>
              <a:t> </a:t>
            </a:r>
            <a:r>
              <a:rPr lang="en-US" dirty="0" err="1">
                <a:sym typeface="+mn-ea"/>
              </a:rPr>
              <a:t>trong</a:t>
            </a:r>
            <a:r>
              <a:rPr lang="en-US" dirty="0">
                <a:sym typeface="+mn-ea"/>
              </a:rPr>
              <a:t> </a:t>
            </a:r>
            <a:r>
              <a:rPr lang="en-US" dirty="0" err="1">
                <a:sym typeface="+mn-ea"/>
              </a:rPr>
              <a:t>khi</a:t>
            </a:r>
            <a:r>
              <a:rPr lang="en-US" dirty="0">
                <a:sym typeface="+mn-ea"/>
              </a:rPr>
              <a:t> </a:t>
            </a:r>
            <a:r>
              <a:rPr lang="en-US" dirty="0" err="1">
                <a:sym typeface="+mn-ea"/>
              </a:rPr>
              <a:t>các</a:t>
            </a:r>
            <a:r>
              <a:rPr lang="en-US" dirty="0">
                <a:sym typeface="+mn-ea"/>
              </a:rPr>
              <a:t> </a:t>
            </a:r>
            <a:r>
              <a:rPr lang="en-US" dirty="0" err="1">
                <a:sym typeface="+mn-ea"/>
              </a:rPr>
              <a:t>đoàn</a:t>
            </a:r>
            <a:r>
              <a:rPr lang="en-US" dirty="0">
                <a:sym typeface="+mn-ea"/>
              </a:rPr>
              <a:t> </a:t>
            </a:r>
            <a:r>
              <a:rPr lang="en-US" dirty="0" err="1">
                <a:sym typeface="+mn-ea"/>
              </a:rPr>
              <a:t>tàu</a:t>
            </a:r>
            <a:r>
              <a:rPr lang="en-US" dirty="0">
                <a:sym typeface="+mn-ea"/>
              </a:rPr>
              <a:t> </a:t>
            </a:r>
            <a:r>
              <a:rPr lang="en-US" dirty="0" err="1">
                <a:sym typeface="+mn-ea"/>
              </a:rPr>
              <a:t>tiếp</a:t>
            </a:r>
            <a:r>
              <a:rPr lang="en-US" dirty="0">
                <a:sym typeface="+mn-ea"/>
              </a:rPr>
              <a:t> </a:t>
            </a:r>
            <a:r>
              <a:rPr lang="en-US" dirty="0" err="1">
                <a:sym typeface="+mn-ea"/>
              </a:rPr>
              <a:t>tế</a:t>
            </a:r>
            <a:r>
              <a:rPr lang="en-US" dirty="0">
                <a:sym typeface="+mn-ea"/>
              </a:rPr>
              <a:t> </a:t>
            </a:r>
            <a:r>
              <a:rPr lang="en-US" dirty="0" err="1">
                <a:sym typeface="+mn-ea"/>
              </a:rPr>
              <a:t>của</a:t>
            </a:r>
            <a:r>
              <a:rPr lang="en-US" dirty="0">
                <a:sym typeface="+mn-ea"/>
              </a:rPr>
              <a:t> </a:t>
            </a:r>
            <a:r>
              <a:rPr lang="en-US" dirty="0" err="1">
                <a:sym typeface="+mn-ea"/>
              </a:rPr>
              <a:t>quân</a:t>
            </a:r>
            <a:r>
              <a:rPr lang="en-US" dirty="0">
                <a:sym typeface="+mn-ea"/>
              </a:rPr>
              <a:t> </a:t>
            </a:r>
            <a:r>
              <a:rPr lang="en-US" dirty="0" err="1">
                <a:sym typeface="+mn-ea"/>
              </a:rPr>
              <a:t>đồng</a:t>
            </a:r>
            <a:r>
              <a:rPr lang="en-US" dirty="0">
                <a:sym typeface="+mn-ea"/>
              </a:rPr>
              <a:t> </a:t>
            </a:r>
            <a:r>
              <a:rPr lang="en-US" dirty="0" err="1">
                <a:sym typeface="+mn-ea"/>
              </a:rPr>
              <a:t>minh</a:t>
            </a:r>
            <a:r>
              <a:rPr lang="en-US" dirty="0">
                <a:sym typeface="+mn-ea"/>
              </a:rPr>
              <a:t> </a:t>
            </a:r>
            <a:r>
              <a:rPr lang="en-US" dirty="0" err="1">
                <a:sym typeface="+mn-ea"/>
              </a:rPr>
              <a:t>có</a:t>
            </a:r>
            <a:r>
              <a:rPr lang="en-US" dirty="0">
                <a:sym typeface="+mn-ea"/>
              </a:rPr>
              <a:t> </a:t>
            </a:r>
            <a:r>
              <a:rPr lang="en-US" dirty="0" err="1">
                <a:sym typeface="+mn-ea"/>
              </a:rPr>
              <a:t>thể</a:t>
            </a:r>
            <a:r>
              <a:rPr lang="en-US" dirty="0">
                <a:sym typeface="+mn-ea"/>
              </a:rPr>
              <a:t> </a:t>
            </a:r>
            <a:r>
              <a:rPr lang="en-US" dirty="0" err="1">
                <a:sym typeface="+mn-ea"/>
              </a:rPr>
              <a:t>tránh</a:t>
            </a:r>
            <a:r>
              <a:rPr lang="en-US" dirty="0">
                <a:sym typeface="+mn-ea"/>
              </a:rPr>
              <a:t> </a:t>
            </a:r>
            <a:r>
              <a:rPr lang="en-US" dirty="0" err="1">
                <a:sym typeface="+mn-ea"/>
              </a:rPr>
              <a:t>được</a:t>
            </a:r>
            <a:r>
              <a:rPr lang="en-US" dirty="0">
                <a:sym typeface="+mn-ea"/>
              </a:rPr>
              <a:t> </a:t>
            </a:r>
            <a:r>
              <a:rPr lang="en-US" dirty="0" err="1">
                <a:sym typeface="+mn-ea"/>
              </a:rPr>
              <a:t>những</a:t>
            </a:r>
            <a:r>
              <a:rPr lang="en-US" dirty="0">
                <a:sym typeface="+mn-ea"/>
              </a:rPr>
              <a:t> </a:t>
            </a:r>
            <a:r>
              <a:rPr lang="en-US" dirty="0" err="1">
                <a:sym typeface="+mn-ea"/>
              </a:rPr>
              <a:t>thiệt</a:t>
            </a:r>
            <a:r>
              <a:rPr lang="en-US" dirty="0">
                <a:sym typeface="+mn-ea"/>
              </a:rPr>
              <a:t> </a:t>
            </a:r>
            <a:r>
              <a:rPr lang="en-US" dirty="0" err="1">
                <a:sym typeface="+mn-ea"/>
              </a:rPr>
              <a:t>hại</a:t>
            </a:r>
            <a:r>
              <a:rPr lang="en-US" dirty="0">
                <a:sym typeface="+mn-ea"/>
              </a:rPr>
              <a:t> do </a:t>
            </a:r>
            <a:r>
              <a:rPr lang="en-US" dirty="0" err="1">
                <a:sym typeface="+mn-ea"/>
              </a:rPr>
              <a:t>Hải</a:t>
            </a:r>
            <a:r>
              <a:rPr lang="en-US" dirty="0">
                <a:sym typeface="+mn-ea"/>
              </a:rPr>
              <a:t> </a:t>
            </a:r>
            <a:r>
              <a:rPr lang="en-US" dirty="0" err="1">
                <a:sym typeface="+mn-ea"/>
              </a:rPr>
              <a:t>quân</a:t>
            </a:r>
            <a:r>
              <a:rPr lang="en-US" dirty="0">
                <a:sym typeface="+mn-ea"/>
              </a:rPr>
              <a:t> </a:t>
            </a:r>
            <a:r>
              <a:rPr lang="en-US" dirty="0" err="1">
                <a:sym typeface="+mn-ea"/>
              </a:rPr>
              <a:t>Đức</a:t>
            </a:r>
            <a:r>
              <a:rPr lang="en-US" dirty="0">
                <a:sym typeface="+mn-ea"/>
              </a:rPr>
              <a:t> </a:t>
            </a:r>
            <a:r>
              <a:rPr lang="en-US" dirty="0" err="1">
                <a:sym typeface="+mn-ea"/>
              </a:rPr>
              <a:t>gây</a:t>
            </a:r>
            <a:r>
              <a:rPr lang="en-US" dirty="0">
                <a:sym typeface="+mn-ea"/>
              </a:rPr>
              <a:t> ra. </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31</a:t>
            </a:fld>
            <a:endParaRPr lang="en-Z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err="1">
                <a:sym typeface="+mn-ea"/>
              </a:rPr>
              <a:t>Vào</a:t>
            </a:r>
            <a:r>
              <a:rPr lang="en-US" dirty="0">
                <a:sym typeface="+mn-ea"/>
              </a:rPr>
              <a:t> </a:t>
            </a:r>
            <a:r>
              <a:rPr lang="en-US" dirty="0" err="1">
                <a:sym typeface="+mn-ea"/>
              </a:rPr>
              <a:t>cuối</a:t>
            </a:r>
            <a:r>
              <a:rPr lang="en-US" dirty="0">
                <a:sym typeface="+mn-ea"/>
              </a:rPr>
              <a:t> </a:t>
            </a:r>
            <a:r>
              <a:rPr lang="en-US" dirty="0" err="1">
                <a:sym typeface="+mn-ea"/>
              </a:rPr>
              <a:t>năm</a:t>
            </a:r>
            <a:r>
              <a:rPr lang="en-US" dirty="0">
                <a:sym typeface="+mn-ea"/>
              </a:rPr>
              <a:t> 1942, Alan Turing du </a:t>
            </a:r>
            <a:r>
              <a:rPr lang="en-US" dirty="0" err="1">
                <a:sym typeface="+mn-ea"/>
              </a:rPr>
              <a:t>lịch</a:t>
            </a:r>
            <a:r>
              <a:rPr lang="en-US" dirty="0">
                <a:sym typeface="+mn-ea"/>
              </a:rPr>
              <a:t> sang </a:t>
            </a:r>
            <a:r>
              <a:rPr lang="en-US" dirty="0" err="1">
                <a:sym typeface="+mn-ea"/>
              </a:rPr>
              <a:t>Mỹ</a:t>
            </a:r>
            <a:r>
              <a:rPr lang="en-US" dirty="0">
                <a:sym typeface="+mn-ea"/>
              </a:rPr>
              <a:t> </a:t>
            </a:r>
            <a:r>
              <a:rPr lang="en-US" dirty="0" err="1">
                <a:sym typeface="+mn-ea"/>
              </a:rPr>
              <a:t>và</a:t>
            </a:r>
            <a:r>
              <a:rPr lang="en-US" dirty="0">
                <a:sym typeface="+mn-ea"/>
              </a:rPr>
              <a:t> </a:t>
            </a:r>
            <a:r>
              <a:rPr lang="en-US" dirty="0" err="1">
                <a:sym typeface="+mn-ea"/>
              </a:rPr>
              <a:t>bắt</a:t>
            </a:r>
            <a:r>
              <a:rPr lang="en-US" dirty="0">
                <a:sym typeface="+mn-ea"/>
              </a:rPr>
              <a:t> </a:t>
            </a:r>
            <a:r>
              <a:rPr lang="en-US" dirty="0" err="1">
                <a:sym typeface="+mn-ea"/>
              </a:rPr>
              <a:t>liên</a:t>
            </a:r>
            <a:r>
              <a:rPr lang="en-US" dirty="0">
                <a:sym typeface="+mn-ea"/>
              </a:rPr>
              <a:t> </a:t>
            </a:r>
            <a:r>
              <a:rPr lang="en-US" dirty="0" err="1">
                <a:sym typeface="+mn-ea"/>
              </a:rPr>
              <a:t>lạc</a:t>
            </a:r>
            <a:r>
              <a:rPr lang="en-US" dirty="0">
                <a:sym typeface="+mn-ea"/>
              </a:rPr>
              <a:t> </a:t>
            </a:r>
            <a:r>
              <a:rPr lang="en-US" dirty="0" err="1">
                <a:sym typeface="+mn-ea"/>
              </a:rPr>
              <a:t>với</a:t>
            </a:r>
            <a:r>
              <a:rPr lang="en-US" dirty="0">
                <a:sym typeface="+mn-ea"/>
              </a:rPr>
              <a:t> </a:t>
            </a:r>
            <a:r>
              <a:rPr lang="en-US" dirty="0" err="1">
                <a:sym typeface="+mn-ea"/>
              </a:rPr>
              <a:t>các</a:t>
            </a:r>
            <a:r>
              <a:rPr lang="en-US" dirty="0">
                <a:sym typeface="+mn-ea"/>
              </a:rPr>
              <a:t> </a:t>
            </a:r>
            <a:r>
              <a:rPr lang="en-US" dirty="0" err="1">
                <a:sym typeface="+mn-ea"/>
              </a:rPr>
              <a:t>nhân</a:t>
            </a:r>
            <a:r>
              <a:rPr lang="en-US" dirty="0">
                <a:sym typeface="+mn-ea"/>
              </a:rPr>
              <a:t> </a:t>
            </a:r>
            <a:r>
              <a:rPr lang="en-US" dirty="0" err="1">
                <a:sym typeface="+mn-ea"/>
              </a:rPr>
              <a:t>viên</a:t>
            </a:r>
            <a:r>
              <a:rPr lang="en-US" dirty="0">
                <a:sym typeface="+mn-ea"/>
              </a:rPr>
              <a:t> </a:t>
            </a:r>
            <a:r>
              <a:rPr lang="en-US" dirty="0" err="1">
                <a:sym typeface="+mn-ea"/>
              </a:rPr>
              <a:t>phân</a:t>
            </a:r>
            <a:r>
              <a:rPr lang="en-US" dirty="0">
                <a:sym typeface="+mn-ea"/>
              </a:rPr>
              <a:t> </a:t>
            </a:r>
            <a:r>
              <a:rPr lang="en-US" dirty="0" err="1">
                <a:sym typeface="+mn-ea"/>
              </a:rPr>
              <a:t>tích</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của</a:t>
            </a:r>
            <a:r>
              <a:rPr lang="en-US" dirty="0">
                <a:sym typeface="+mn-ea"/>
              </a:rPr>
              <a:t> </a:t>
            </a:r>
            <a:r>
              <a:rPr lang="en-US" dirty="0" err="1">
                <a:sym typeface="+mn-ea"/>
              </a:rPr>
              <a:t>Hải</a:t>
            </a:r>
            <a:r>
              <a:rPr lang="en-US" dirty="0">
                <a:sym typeface="+mn-ea"/>
              </a:rPr>
              <a:t> </a:t>
            </a:r>
            <a:r>
              <a:rPr lang="en-US" dirty="0" err="1">
                <a:sym typeface="+mn-ea"/>
              </a:rPr>
              <a:t>quân</a:t>
            </a:r>
            <a:r>
              <a:rPr lang="en-US" dirty="0">
                <a:sym typeface="+mn-ea"/>
              </a:rPr>
              <a:t> </a:t>
            </a:r>
            <a:r>
              <a:rPr lang="en-US" dirty="0" err="1">
                <a:sym typeface="+mn-ea"/>
              </a:rPr>
              <a:t>Mỹ</a:t>
            </a:r>
            <a:r>
              <a:rPr lang="en-US" dirty="0">
                <a:sym typeface="+mn-ea"/>
              </a:rPr>
              <a:t> </a:t>
            </a:r>
            <a:r>
              <a:rPr lang="en-US" dirty="0" err="1">
                <a:sym typeface="+mn-ea"/>
              </a:rPr>
              <a:t>và</a:t>
            </a:r>
            <a:r>
              <a:rPr lang="en-US" dirty="0">
                <a:sym typeface="+mn-ea"/>
              </a:rPr>
              <a:t> </a:t>
            </a:r>
            <a:r>
              <a:rPr lang="en-US" dirty="0" err="1">
                <a:sym typeface="+mn-ea"/>
              </a:rPr>
              <a:t>cố</a:t>
            </a:r>
            <a:r>
              <a:rPr lang="en-US" dirty="0">
                <a:sym typeface="+mn-ea"/>
              </a:rPr>
              <a:t> </a:t>
            </a:r>
            <a:r>
              <a:rPr lang="en-US" dirty="0" err="1">
                <a:sym typeface="+mn-ea"/>
              </a:rPr>
              <a:t>vấn</a:t>
            </a:r>
            <a:r>
              <a:rPr lang="en-US" dirty="0">
                <a:sym typeface="+mn-ea"/>
              </a:rPr>
              <a:t> </a:t>
            </a:r>
            <a:r>
              <a:rPr lang="en-US" dirty="0" err="1">
                <a:sym typeface="+mn-ea"/>
              </a:rPr>
              <a:t>cho</a:t>
            </a:r>
            <a:r>
              <a:rPr lang="en-US" dirty="0">
                <a:sym typeface="+mn-ea"/>
              </a:rPr>
              <a:t> </a:t>
            </a:r>
            <a:r>
              <a:rPr lang="en-US" dirty="0" err="1">
                <a:sym typeface="+mn-ea"/>
              </a:rPr>
              <a:t>các</a:t>
            </a:r>
            <a:r>
              <a:rPr lang="en-US" dirty="0">
                <a:sym typeface="+mn-ea"/>
              </a:rPr>
              <a:t> </a:t>
            </a:r>
            <a:r>
              <a:rPr lang="en-US" dirty="0" err="1">
                <a:sym typeface="+mn-ea"/>
              </a:rPr>
              <a:t>chuyên</a:t>
            </a:r>
            <a:r>
              <a:rPr lang="en-US" dirty="0">
                <a:sym typeface="+mn-ea"/>
              </a:rPr>
              <a:t> </a:t>
            </a:r>
            <a:r>
              <a:rPr lang="en-US" dirty="0" err="1">
                <a:sym typeface="+mn-ea"/>
              </a:rPr>
              <a:t>gia</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của</a:t>
            </a:r>
            <a:r>
              <a:rPr lang="en-US" dirty="0">
                <a:sym typeface="+mn-ea"/>
              </a:rPr>
              <a:t> </a:t>
            </a:r>
            <a:r>
              <a:rPr lang="en-US" dirty="0" err="1">
                <a:sym typeface="+mn-ea"/>
              </a:rPr>
              <a:t>Mỹ</a:t>
            </a:r>
            <a:r>
              <a:rPr lang="en-US" dirty="0">
                <a:sym typeface="+mn-ea"/>
              </a:rPr>
              <a:t> </a:t>
            </a:r>
            <a:r>
              <a:rPr lang="en-US" dirty="0" err="1">
                <a:sym typeface="+mn-ea"/>
              </a:rPr>
              <a:t>để</a:t>
            </a:r>
            <a:r>
              <a:rPr lang="en-US" dirty="0">
                <a:sym typeface="+mn-ea"/>
              </a:rPr>
              <a:t> </a:t>
            </a:r>
            <a:r>
              <a:rPr lang="en-US" dirty="0" err="1">
                <a:sym typeface="+mn-ea"/>
              </a:rPr>
              <a:t>lắp</a:t>
            </a:r>
            <a:r>
              <a:rPr lang="en-US" dirty="0">
                <a:sym typeface="+mn-ea"/>
              </a:rPr>
              <a:t> </a:t>
            </a:r>
            <a:r>
              <a:rPr lang="en-US" dirty="0" err="1">
                <a:sym typeface="+mn-ea"/>
              </a:rPr>
              <a:t>ráp</a:t>
            </a:r>
            <a:r>
              <a:rPr lang="en-US" dirty="0">
                <a:sym typeface="+mn-ea"/>
              </a:rPr>
              <a:t> </a:t>
            </a:r>
            <a:r>
              <a:rPr lang="en-US" dirty="0" err="1">
                <a:sym typeface="+mn-ea"/>
              </a:rPr>
              <a:t>lại</a:t>
            </a:r>
            <a:r>
              <a:rPr lang="en-US" dirty="0">
                <a:sym typeface="+mn-ea"/>
              </a:rPr>
              <a:t> </a:t>
            </a:r>
            <a:r>
              <a:rPr lang="en-US" dirty="0" err="1">
                <a:sym typeface="+mn-ea"/>
              </a:rPr>
              <a:t>cỗ</a:t>
            </a:r>
            <a:r>
              <a:rPr lang="en-US" dirty="0">
                <a:sym typeface="+mn-ea"/>
              </a:rPr>
              <a:t> </a:t>
            </a:r>
            <a:r>
              <a:rPr lang="en-US" dirty="0" err="1">
                <a:sym typeface="+mn-ea"/>
              </a:rPr>
              <a:t>máy</a:t>
            </a:r>
            <a:r>
              <a:rPr lang="en-US" dirty="0">
                <a:sym typeface="+mn-ea"/>
              </a:rPr>
              <a:t> Bombe .</a:t>
            </a:r>
            <a:endParaRPr lang="en-US" dirty="0"/>
          </a:p>
          <a:p>
            <a:pPr indent="-228600">
              <a:lnSpc>
                <a:spcPct val="90000"/>
              </a:lnSpc>
              <a:spcBef>
                <a:spcPts val="1000"/>
              </a:spcBef>
              <a:buFont typeface="Arial,Sans-Serif"/>
              <a:buChar char="•"/>
            </a:pPr>
            <a:r>
              <a:rPr lang="en-US" dirty="0" err="1">
                <a:sym typeface="+mn-ea"/>
              </a:rPr>
              <a:t>Hệ</a:t>
            </a:r>
            <a:r>
              <a:rPr lang="en-US" dirty="0">
                <a:sym typeface="+mn-ea"/>
              </a:rPr>
              <a:t> </a:t>
            </a:r>
            <a:r>
              <a:rPr lang="en-US" dirty="0" err="1">
                <a:sym typeface="+mn-ea"/>
              </a:rPr>
              <a:t>thống</a:t>
            </a:r>
            <a:r>
              <a:rPr lang="en-US" dirty="0">
                <a:sym typeface="+mn-ea"/>
              </a:rPr>
              <a:t> </a:t>
            </a:r>
            <a:r>
              <a:rPr lang="en-US" dirty="0" err="1">
                <a:sym typeface="+mn-ea"/>
              </a:rPr>
              <a:t>này</a:t>
            </a:r>
            <a:r>
              <a:rPr lang="en-US" dirty="0">
                <a:sym typeface="+mn-ea"/>
              </a:rPr>
              <a:t> </a:t>
            </a:r>
            <a:r>
              <a:rPr lang="en-US" dirty="0" err="1">
                <a:sym typeface="+mn-ea"/>
              </a:rPr>
              <a:t>của</a:t>
            </a:r>
            <a:r>
              <a:rPr lang="en-US" dirty="0">
                <a:sym typeface="+mn-ea"/>
              </a:rPr>
              <a:t> </a:t>
            </a:r>
            <a:r>
              <a:rPr lang="en-US" dirty="0" err="1">
                <a:sym typeface="+mn-ea"/>
              </a:rPr>
              <a:t>người</a:t>
            </a:r>
            <a:r>
              <a:rPr lang="en-US" dirty="0">
                <a:sym typeface="+mn-ea"/>
              </a:rPr>
              <a:t> </a:t>
            </a:r>
            <a:r>
              <a:rPr lang="en-US" dirty="0" err="1">
                <a:sym typeface="+mn-ea"/>
              </a:rPr>
              <a:t>Mỹ</a:t>
            </a:r>
            <a:r>
              <a:rPr lang="en-US" dirty="0">
                <a:sym typeface="+mn-ea"/>
              </a:rPr>
              <a:t> </a:t>
            </a:r>
            <a:r>
              <a:rPr lang="en-US" dirty="0" err="1">
                <a:sym typeface="+mn-ea"/>
              </a:rPr>
              <a:t>nhanh</a:t>
            </a:r>
            <a:r>
              <a:rPr lang="en-US" dirty="0">
                <a:sym typeface="+mn-ea"/>
              </a:rPr>
              <a:t> </a:t>
            </a:r>
            <a:r>
              <a:rPr lang="en-US" dirty="0" err="1">
                <a:sym typeface="+mn-ea"/>
              </a:rPr>
              <a:t>hơn</a:t>
            </a:r>
            <a:r>
              <a:rPr lang="en-US" dirty="0">
                <a:sym typeface="+mn-ea"/>
              </a:rPr>
              <a:t> </a:t>
            </a:r>
            <a:r>
              <a:rPr lang="en-US" dirty="0" err="1">
                <a:sym typeface="+mn-ea"/>
              </a:rPr>
              <a:t>các</a:t>
            </a:r>
            <a:r>
              <a:rPr lang="en-US" dirty="0">
                <a:sym typeface="+mn-ea"/>
              </a:rPr>
              <a:t> </a:t>
            </a:r>
            <a:r>
              <a:rPr lang="en-US" dirty="0" err="1">
                <a:sym typeface="+mn-ea"/>
              </a:rPr>
              <a:t>đối</a:t>
            </a:r>
            <a:r>
              <a:rPr lang="en-US" dirty="0">
                <a:sym typeface="+mn-ea"/>
              </a:rPr>
              <a:t> </a:t>
            </a:r>
            <a:r>
              <a:rPr lang="en-US" dirty="0" err="1">
                <a:sym typeface="+mn-ea"/>
              </a:rPr>
              <a:t>tác</a:t>
            </a:r>
            <a:r>
              <a:rPr lang="en-US" dirty="0">
                <a:sym typeface="+mn-ea"/>
              </a:rPr>
              <a:t> Anh </a:t>
            </a:r>
            <a:r>
              <a:rPr lang="en-US" dirty="0" err="1">
                <a:sym typeface="+mn-ea"/>
              </a:rPr>
              <a:t>tới</a:t>
            </a:r>
            <a:r>
              <a:rPr lang="en-US" dirty="0">
                <a:sym typeface="+mn-ea"/>
              </a:rPr>
              <a:t> 34 </a:t>
            </a:r>
            <a:r>
              <a:rPr lang="en-US" dirty="0" err="1">
                <a:sym typeface="+mn-ea"/>
              </a:rPr>
              <a:t>lần</a:t>
            </a:r>
            <a:r>
              <a:rPr lang="en-US" dirty="0">
                <a:sym typeface="+mn-ea"/>
              </a:rPr>
              <a:t>. </a:t>
            </a:r>
            <a:endParaRPr lang="en-US" dirty="0"/>
          </a:p>
          <a:p>
            <a:pPr indent="-228600">
              <a:lnSpc>
                <a:spcPct val="90000"/>
              </a:lnSpc>
              <a:spcBef>
                <a:spcPts val="1000"/>
              </a:spcBef>
              <a:buFont typeface="Arial,Sans-Serif"/>
              <a:buChar char="•"/>
            </a:pPr>
            <a:r>
              <a:rPr lang="en-US" dirty="0" err="1">
                <a:sym typeface="+mn-ea"/>
              </a:rPr>
              <a:t>Những</a:t>
            </a:r>
            <a:r>
              <a:rPr lang="en-US" dirty="0">
                <a:sym typeface="+mn-ea"/>
              </a:rPr>
              <a:t> bombe </a:t>
            </a:r>
            <a:r>
              <a:rPr lang="en-US" dirty="0" err="1">
                <a:sym typeface="+mn-ea"/>
              </a:rPr>
              <a:t>này</a:t>
            </a:r>
            <a:r>
              <a:rPr lang="en-US" dirty="0">
                <a:sym typeface="+mn-ea"/>
              </a:rPr>
              <a:t> </a:t>
            </a:r>
            <a:r>
              <a:rPr lang="en-US" dirty="0" err="1">
                <a:sym typeface="+mn-ea"/>
              </a:rPr>
              <a:t>thực</a:t>
            </a:r>
            <a:r>
              <a:rPr lang="en-US" dirty="0">
                <a:sym typeface="+mn-ea"/>
              </a:rPr>
              <a:t> </a:t>
            </a:r>
            <a:r>
              <a:rPr lang="en-US" dirty="0" err="1">
                <a:sym typeface="+mn-ea"/>
              </a:rPr>
              <a:t>sự</a:t>
            </a:r>
            <a:r>
              <a:rPr lang="en-US" dirty="0">
                <a:sym typeface="+mn-ea"/>
              </a:rPr>
              <a:t> </a:t>
            </a:r>
            <a:r>
              <a:rPr lang="en-US" dirty="0" err="1">
                <a:sym typeface="+mn-ea"/>
              </a:rPr>
              <a:t>khổng</a:t>
            </a:r>
            <a:r>
              <a:rPr lang="en-US" dirty="0">
                <a:sym typeface="+mn-ea"/>
              </a:rPr>
              <a:t> </a:t>
            </a:r>
            <a:r>
              <a:rPr lang="en-US" dirty="0" err="1">
                <a:sym typeface="+mn-ea"/>
              </a:rPr>
              <a:t>lồ</a:t>
            </a:r>
            <a:r>
              <a:rPr lang="en-US" dirty="0">
                <a:sym typeface="+mn-ea"/>
              </a:rPr>
              <a:t> </a:t>
            </a:r>
            <a:r>
              <a:rPr lang="en-US" dirty="0" err="1">
                <a:sym typeface="+mn-ea"/>
              </a:rPr>
              <a:t>và</a:t>
            </a:r>
            <a:r>
              <a:rPr lang="en-US" dirty="0">
                <a:sym typeface="+mn-ea"/>
              </a:rPr>
              <a:t> </a:t>
            </a:r>
            <a:r>
              <a:rPr lang="en-US" dirty="0" err="1">
                <a:sym typeface="+mn-ea"/>
              </a:rPr>
              <a:t>nặng</a:t>
            </a:r>
            <a:r>
              <a:rPr lang="en-US" dirty="0">
                <a:sym typeface="+mn-ea"/>
              </a:rPr>
              <a:t> </a:t>
            </a:r>
            <a:r>
              <a:rPr lang="en-US" dirty="0" err="1">
                <a:sym typeface="+mn-ea"/>
              </a:rPr>
              <a:t>tới</a:t>
            </a:r>
            <a:r>
              <a:rPr lang="en-US" dirty="0">
                <a:sym typeface="+mn-ea"/>
              </a:rPr>
              <a:t> 2.5 </a:t>
            </a:r>
            <a:r>
              <a:rPr lang="en-US" dirty="0" err="1">
                <a:sym typeface="+mn-ea"/>
              </a:rPr>
              <a:t>tấn</a:t>
            </a:r>
            <a:r>
              <a:rPr lang="en-US" dirty="0">
                <a:sym typeface="+mn-ea"/>
              </a:rPr>
              <a:t>, </a:t>
            </a:r>
            <a:r>
              <a:rPr lang="en-US" dirty="0" err="1">
                <a:sym typeface="+mn-ea"/>
              </a:rPr>
              <a:t>đã</a:t>
            </a:r>
            <a:r>
              <a:rPr lang="en-US" dirty="0">
                <a:sym typeface="+mn-ea"/>
              </a:rPr>
              <a:t> </a:t>
            </a:r>
            <a:r>
              <a:rPr lang="en-US" dirty="0" err="1">
                <a:sym typeface="+mn-ea"/>
              </a:rPr>
              <a:t>có</a:t>
            </a:r>
            <a:r>
              <a:rPr lang="en-US" dirty="0">
                <a:sym typeface="+mn-ea"/>
              </a:rPr>
              <a:t> 121 bombe </a:t>
            </a:r>
            <a:r>
              <a:rPr lang="en-US" dirty="0" err="1">
                <a:sym typeface="+mn-ea"/>
              </a:rPr>
              <a:t>của</a:t>
            </a:r>
            <a:r>
              <a:rPr lang="en-US" dirty="0">
                <a:sym typeface="+mn-ea"/>
              </a:rPr>
              <a:t> </a:t>
            </a:r>
            <a:r>
              <a:rPr lang="en-US" dirty="0" err="1">
                <a:sym typeface="+mn-ea"/>
              </a:rPr>
              <a:t>Mỹ</a:t>
            </a:r>
            <a:r>
              <a:rPr lang="en-US" dirty="0">
                <a:sym typeface="+mn-ea"/>
              </a:rPr>
              <a:t> </a:t>
            </a:r>
            <a:r>
              <a:rPr lang="en-US" dirty="0" err="1">
                <a:sym typeface="+mn-ea"/>
              </a:rPr>
              <a:t>được</a:t>
            </a:r>
            <a:r>
              <a:rPr lang="en-US" dirty="0">
                <a:sym typeface="+mn-ea"/>
              </a:rPr>
              <a:t> </a:t>
            </a:r>
            <a:r>
              <a:rPr lang="en-US" dirty="0" err="1">
                <a:sym typeface="+mn-ea"/>
              </a:rPr>
              <a:t>xây</a:t>
            </a:r>
            <a:r>
              <a:rPr lang="en-US" dirty="0">
                <a:sym typeface="+mn-ea"/>
              </a:rPr>
              <a:t> </a:t>
            </a:r>
            <a:r>
              <a:rPr lang="en-US" dirty="0" err="1">
                <a:sym typeface="+mn-ea"/>
              </a:rPr>
              <a:t>dựng</a:t>
            </a:r>
            <a:r>
              <a:rPr lang="en-US" dirty="0">
                <a:sym typeface="+mn-ea"/>
              </a:rPr>
              <a:t> </a:t>
            </a:r>
            <a:r>
              <a:rPr lang="en-US" dirty="0" err="1">
                <a:sym typeface="+mn-ea"/>
              </a:rPr>
              <a:t>trong</a:t>
            </a:r>
            <a:r>
              <a:rPr lang="en-US" dirty="0">
                <a:sym typeface="+mn-ea"/>
              </a:rPr>
              <a:t> </a:t>
            </a:r>
            <a:r>
              <a:rPr lang="en-US" dirty="0" err="1">
                <a:sym typeface="+mn-ea"/>
              </a:rPr>
              <a:t>chiến</a:t>
            </a:r>
            <a:r>
              <a:rPr lang="en-US" dirty="0">
                <a:sym typeface="+mn-ea"/>
              </a:rPr>
              <a:t> </a:t>
            </a:r>
            <a:r>
              <a:rPr lang="en-US" dirty="0" err="1">
                <a:sym typeface="+mn-ea"/>
              </a:rPr>
              <a:t>tranh</a:t>
            </a:r>
            <a:r>
              <a:rPr lang="en-US" dirty="0">
                <a:sym typeface="+mn-ea"/>
              </a:rPr>
              <a:t>.</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32</a:t>
            </a:fld>
            <a:endParaRPr lang="en-Z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Bef>
                <a:spcPts val="1000"/>
              </a:spcBef>
              <a:buFont typeface="Arial,Sans-Serif"/>
              <a:buChar char="•"/>
            </a:pPr>
            <a:r>
              <a:rPr lang="en-US"/>
              <a:t>Một điều đáng kinh ngạc đối với Enigma là bí mật được duy trì trong nhiều thập kỷ sau Thế chiến thứ II. Khoảng 11.000 người tại Bletchley Park và 4.000 ở Mỹ cùng nhau làm việc để giải mã Enigma, mặc dù đông người tham gia như vậy nhưng các bí mật không hề bị tiết lộ mãi cho đến khi chính phủ Anh công khai thừa nhận việc này vào năm 1974, tức là gần 30 năm sau khi chiến tranh kết thúc.</a:t>
            </a:r>
          </a:p>
          <a:p>
            <a:pPr indent="-228600">
              <a:lnSpc>
                <a:spcPct val="90000"/>
              </a:lnSpc>
              <a:spcBef>
                <a:spcPts val="1000"/>
              </a:spcBef>
              <a:buFont typeface="Arial,Sans-Serif"/>
              <a:buChar char="•"/>
            </a:pPr>
            <a:endParaRPr lang="en-US"/>
          </a:p>
          <a:p>
            <a:pPr indent="-228600">
              <a:lnSpc>
                <a:spcPct val="90000"/>
              </a:lnSpc>
              <a:spcBef>
                <a:spcPts val="1000"/>
              </a:spcBef>
              <a:buFont typeface="Arial,Sans-Serif"/>
              <a:buChar char="•"/>
            </a:pPr>
            <a:r>
              <a:rPr lang="en-US"/>
              <a:t>Nhóm giải mã Bletchley Park từng được tôn vinh như những người hùng trên truyền hình, được dựng phim và viết tiểu thuyết. Giờ đây, các cựu nhân viên khi xưa vẫn chưa hề có ý định đóng lại quyển sách Thế chiến thứ II, và luôn mong có người giải được những tin nhắn mật mã còn sót lại. Và họ nhường quyền đó lại cho những người thật sự đam mê.</a:t>
            </a:r>
          </a:p>
        </p:txBody>
      </p:sp>
      <p:sp>
        <p:nvSpPr>
          <p:cNvPr id="4" name="Slide Number Placeholder 3"/>
          <p:cNvSpPr>
            <a:spLocks noGrp="1"/>
          </p:cNvSpPr>
          <p:nvPr>
            <p:ph type="sldNum" sz="quarter" idx="5"/>
          </p:nvPr>
        </p:nvSpPr>
        <p:spPr/>
        <p:txBody>
          <a:bodyPr/>
          <a:lstStyle/>
          <a:p>
            <a:fld id="{B8649DAF-093F-4482-AA38-346E9A2DEE94}" type="slidenum">
              <a:rPr lang="en-ZA" smtClean="0"/>
              <a:t>33</a:t>
            </a:fld>
            <a:endParaRPr lang="en-ZA"/>
          </a:p>
        </p:txBody>
      </p:sp>
    </p:spTree>
    <p:extLst>
      <p:ext uri="{BB962C8B-B14F-4D97-AF65-F5344CB8AC3E}">
        <p14:creationId xmlns:p14="http://schemas.microsoft.com/office/powerpoint/2010/main" val="93417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228600">
              <a:lnSpc>
                <a:spcPct val="90000"/>
              </a:lnSpc>
              <a:spcBef>
                <a:spcPts val="1000"/>
              </a:spcBef>
              <a:buFont typeface="Arial,Sans-Serif"/>
              <a:buChar char="•"/>
            </a:pPr>
            <a:r>
              <a:rPr lang="en-US" dirty="0" err="1">
                <a:sym typeface="+mn-ea"/>
              </a:rPr>
              <a:t>Vào</a:t>
            </a:r>
            <a:r>
              <a:rPr lang="en-US" dirty="0">
                <a:sym typeface="+mn-ea"/>
              </a:rPr>
              <a:t> </a:t>
            </a:r>
            <a:r>
              <a:rPr lang="en-US" dirty="0" err="1">
                <a:sym typeface="+mn-ea"/>
              </a:rPr>
              <a:t>cuối</a:t>
            </a:r>
            <a:r>
              <a:rPr lang="en-US" dirty="0">
                <a:sym typeface="+mn-ea"/>
              </a:rPr>
              <a:t> </a:t>
            </a:r>
            <a:r>
              <a:rPr lang="en-US" dirty="0" err="1">
                <a:sym typeface="+mn-ea"/>
              </a:rPr>
              <a:t>năm</a:t>
            </a:r>
            <a:r>
              <a:rPr lang="en-US" dirty="0">
                <a:sym typeface="+mn-ea"/>
              </a:rPr>
              <a:t> 1942, Alan Turing du </a:t>
            </a:r>
            <a:r>
              <a:rPr lang="en-US" dirty="0" err="1">
                <a:sym typeface="+mn-ea"/>
              </a:rPr>
              <a:t>lịch</a:t>
            </a:r>
            <a:r>
              <a:rPr lang="en-US" dirty="0">
                <a:sym typeface="+mn-ea"/>
              </a:rPr>
              <a:t> sang </a:t>
            </a:r>
            <a:r>
              <a:rPr lang="en-US" dirty="0" err="1">
                <a:sym typeface="+mn-ea"/>
              </a:rPr>
              <a:t>Mỹ</a:t>
            </a:r>
            <a:r>
              <a:rPr lang="en-US" dirty="0">
                <a:sym typeface="+mn-ea"/>
              </a:rPr>
              <a:t> </a:t>
            </a:r>
            <a:r>
              <a:rPr lang="en-US" dirty="0" err="1">
                <a:sym typeface="+mn-ea"/>
              </a:rPr>
              <a:t>và</a:t>
            </a:r>
            <a:r>
              <a:rPr lang="en-US" dirty="0">
                <a:sym typeface="+mn-ea"/>
              </a:rPr>
              <a:t> </a:t>
            </a:r>
            <a:r>
              <a:rPr lang="en-US" dirty="0" err="1">
                <a:sym typeface="+mn-ea"/>
              </a:rPr>
              <a:t>bắt</a:t>
            </a:r>
            <a:r>
              <a:rPr lang="en-US" dirty="0">
                <a:sym typeface="+mn-ea"/>
              </a:rPr>
              <a:t> </a:t>
            </a:r>
            <a:r>
              <a:rPr lang="en-US" dirty="0" err="1">
                <a:sym typeface="+mn-ea"/>
              </a:rPr>
              <a:t>liên</a:t>
            </a:r>
            <a:r>
              <a:rPr lang="en-US" dirty="0">
                <a:sym typeface="+mn-ea"/>
              </a:rPr>
              <a:t> </a:t>
            </a:r>
            <a:r>
              <a:rPr lang="en-US" dirty="0" err="1">
                <a:sym typeface="+mn-ea"/>
              </a:rPr>
              <a:t>lạc</a:t>
            </a:r>
            <a:r>
              <a:rPr lang="en-US" dirty="0">
                <a:sym typeface="+mn-ea"/>
              </a:rPr>
              <a:t> </a:t>
            </a:r>
            <a:r>
              <a:rPr lang="en-US" dirty="0" err="1">
                <a:sym typeface="+mn-ea"/>
              </a:rPr>
              <a:t>với</a:t>
            </a:r>
            <a:r>
              <a:rPr lang="en-US" dirty="0">
                <a:sym typeface="+mn-ea"/>
              </a:rPr>
              <a:t> </a:t>
            </a:r>
            <a:r>
              <a:rPr lang="en-US" dirty="0" err="1">
                <a:sym typeface="+mn-ea"/>
              </a:rPr>
              <a:t>các</a:t>
            </a:r>
            <a:r>
              <a:rPr lang="en-US" dirty="0">
                <a:sym typeface="+mn-ea"/>
              </a:rPr>
              <a:t> </a:t>
            </a:r>
            <a:r>
              <a:rPr lang="en-US" dirty="0" err="1">
                <a:sym typeface="+mn-ea"/>
              </a:rPr>
              <a:t>nhân</a:t>
            </a:r>
            <a:r>
              <a:rPr lang="en-US" dirty="0">
                <a:sym typeface="+mn-ea"/>
              </a:rPr>
              <a:t> </a:t>
            </a:r>
            <a:r>
              <a:rPr lang="en-US" dirty="0" err="1">
                <a:sym typeface="+mn-ea"/>
              </a:rPr>
              <a:t>viên</a:t>
            </a:r>
            <a:r>
              <a:rPr lang="en-US" dirty="0">
                <a:sym typeface="+mn-ea"/>
              </a:rPr>
              <a:t> </a:t>
            </a:r>
            <a:r>
              <a:rPr lang="en-US" dirty="0" err="1">
                <a:sym typeface="+mn-ea"/>
              </a:rPr>
              <a:t>phân</a:t>
            </a:r>
            <a:r>
              <a:rPr lang="en-US" dirty="0">
                <a:sym typeface="+mn-ea"/>
              </a:rPr>
              <a:t> </a:t>
            </a:r>
            <a:r>
              <a:rPr lang="en-US" dirty="0" err="1">
                <a:sym typeface="+mn-ea"/>
              </a:rPr>
              <a:t>tích</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của</a:t>
            </a:r>
            <a:r>
              <a:rPr lang="en-US" dirty="0">
                <a:sym typeface="+mn-ea"/>
              </a:rPr>
              <a:t> </a:t>
            </a:r>
            <a:r>
              <a:rPr lang="en-US" dirty="0" err="1">
                <a:sym typeface="+mn-ea"/>
              </a:rPr>
              <a:t>Hải</a:t>
            </a:r>
            <a:r>
              <a:rPr lang="en-US" dirty="0">
                <a:sym typeface="+mn-ea"/>
              </a:rPr>
              <a:t> </a:t>
            </a:r>
            <a:r>
              <a:rPr lang="en-US" dirty="0" err="1">
                <a:sym typeface="+mn-ea"/>
              </a:rPr>
              <a:t>quân</a:t>
            </a:r>
            <a:r>
              <a:rPr lang="en-US" dirty="0">
                <a:sym typeface="+mn-ea"/>
              </a:rPr>
              <a:t> </a:t>
            </a:r>
            <a:r>
              <a:rPr lang="en-US" dirty="0" err="1">
                <a:sym typeface="+mn-ea"/>
              </a:rPr>
              <a:t>Mỹ</a:t>
            </a:r>
            <a:r>
              <a:rPr lang="en-US" dirty="0">
                <a:sym typeface="+mn-ea"/>
              </a:rPr>
              <a:t> </a:t>
            </a:r>
            <a:r>
              <a:rPr lang="en-US" dirty="0" err="1">
                <a:sym typeface="+mn-ea"/>
              </a:rPr>
              <a:t>và</a:t>
            </a:r>
            <a:r>
              <a:rPr lang="en-US" dirty="0">
                <a:sym typeface="+mn-ea"/>
              </a:rPr>
              <a:t> </a:t>
            </a:r>
            <a:r>
              <a:rPr lang="en-US" dirty="0" err="1">
                <a:sym typeface="+mn-ea"/>
              </a:rPr>
              <a:t>cố</a:t>
            </a:r>
            <a:r>
              <a:rPr lang="en-US" dirty="0">
                <a:sym typeface="+mn-ea"/>
              </a:rPr>
              <a:t> </a:t>
            </a:r>
            <a:r>
              <a:rPr lang="en-US" dirty="0" err="1">
                <a:sym typeface="+mn-ea"/>
              </a:rPr>
              <a:t>vấn</a:t>
            </a:r>
            <a:r>
              <a:rPr lang="en-US" dirty="0">
                <a:sym typeface="+mn-ea"/>
              </a:rPr>
              <a:t> </a:t>
            </a:r>
            <a:r>
              <a:rPr lang="en-US" dirty="0" err="1">
                <a:sym typeface="+mn-ea"/>
              </a:rPr>
              <a:t>cho</a:t>
            </a:r>
            <a:r>
              <a:rPr lang="en-US" dirty="0">
                <a:sym typeface="+mn-ea"/>
              </a:rPr>
              <a:t> </a:t>
            </a:r>
            <a:r>
              <a:rPr lang="en-US" dirty="0" err="1">
                <a:sym typeface="+mn-ea"/>
              </a:rPr>
              <a:t>các</a:t>
            </a:r>
            <a:r>
              <a:rPr lang="en-US" dirty="0">
                <a:sym typeface="+mn-ea"/>
              </a:rPr>
              <a:t> </a:t>
            </a:r>
            <a:r>
              <a:rPr lang="en-US" dirty="0" err="1">
                <a:sym typeface="+mn-ea"/>
              </a:rPr>
              <a:t>chuyên</a:t>
            </a:r>
            <a:r>
              <a:rPr lang="en-US" dirty="0">
                <a:sym typeface="+mn-ea"/>
              </a:rPr>
              <a:t> </a:t>
            </a:r>
            <a:r>
              <a:rPr lang="en-US" dirty="0" err="1">
                <a:sym typeface="+mn-ea"/>
              </a:rPr>
              <a:t>gia</a:t>
            </a:r>
            <a:r>
              <a:rPr lang="en-US" dirty="0">
                <a:sym typeface="+mn-ea"/>
              </a:rPr>
              <a:t> </a:t>
            </a:r>
            <a:r>
              <a:rPr lang="en-US" dirty="0" err="1">
                <a:sym typeface="+mn-ea"/>
              </a:rPr>
              <a:t>mật</a:t>
            </a:r>
            <a:r>
              <a:rPr lang="en-US" dirty="0">
                <a:sym typeface="+mn-ea"/>
              </a:rPr>
              <a:t> </a:t>
            </a:r>
            <a:r>
              <a:rPr lang="en-US" dirty="0" err="1">
                <a:sym typeface="+mn-ea"/>
              </a:rPr>
              <a:t>mã</a:t>
            </a:r>
            <a:r>
              <a:rPr lang="en-US" dirty="0">
                <a:sym typeface="+mn-ea"/>
              </a:rPr>
              <a:t> </a:t>
            </a:r>
            <a:r>
              <a:rPr lang="en-US" dirty="0" err="1">
                <a:sym typeface="+mn-ea"/>
              </a:rPr>
              <a:t>của</a:t>
            </a:r>
            <a:r>
              <a:rPr lang="en-US" dirty="0">
                <a:sym typeface="+mn-ea"/>
              </a:rPr>
              <a:t> </a:t>
            </a:r>
            <a:r>
              <a:rPr lang="en-US" dirty="0" err="1">
                <a:sym typeface="+mn-ea"/>
              </a:rPr>
              <a:t>Mỹ</a:t>
            </a:r>
            <a:r>
              <a:rPr lang="en-US" dirty="0">
                <a:sym typeface="+mn-ea"/>
              </a:rPr>
              <a:t> </a:t>
            </a:r>
            <a:r>
              <a:rPr lang="en-US" dirty="0" err="1">
                <a:sym typeface="+mn-ea"/>
              </a:rPr>
              <a:t>để</a:t>
            </a:r>
            <a:r>
              <a:rPr lang="en-US" dirty="0">
                <a:sym typeface="+mn-ea"/>
              </a:rPr>
              <a:t> </a:t>
            </a:r>
            <a:r>
              <a:rPr lang="en-US" dirty="0" err="1">
                <a:sym typeface="+mn-ea"/>
              </a:rPr>
              <a:t>lắp</a:t>
            </a:r>
            <a:r>
              <a:rPr lang="en-US" dirty="0">
                <a:sym typeface="+mn-ea"/>
              </a:rPr>
              <a:t> </a:t>
            </a:r>
            <a:r>
              <a:rPr lang="en-US" dirty="0" err="1">
                <a:sym typeface="+mn-ea"/>
              </a:rPr>
              <a:t>ráp</a:t>
            </a:r>
            <a:r>
              <a:rPr lang="en-US" dirty="0">
                <a:sym typeface="+mn-ea"/>
              </a:rPr>
              <a:t> </a:t>
            </a:r>
            <a:r>
              <a:rPr lang="en-US" dirty="0" err="1">
                <a:sym typeface="+mn-ea"/>
              </a:rPr>
              <a:t>lại</a:t>
            </a:r>
            <a:r>
              <a:rPr lang="en-US" dirty="0">
                <a:sym typeface="+mn-ea"/>
              </a:rPr>
              <a:t> </a:t>
            </a:r>
            <a:r>
              <a:rPr lang="en-US" dirty="0" err="1">
                <a:sym typeface="+mn-ea"/>
              </a:rPr>
              <a:t>cỗ</a:t>
            </a:r>
            <a:r>
              <a:rPr lang="en-US" dirty="0">
                <a:sym typeface="+mn-ea"/>
              </a:rPr>
              <a:t> </a:t>
            </a:r>
            <a:r>
              <a:rPr lang="en-US" dirty="0" err="1">
                <a:sym typeface="+mn-ea"/>
              </a:rPr>
              <a:t>máy</a:t>
            </a:r>
            <a:r>
              <a:rPr lang="en-US" dirty="0">
                <a:sym typeface="+mn-ea"/>
              </a:rPr>
              <a:t> Bombe .</a:t>
            </a:r>
            <a:endParaRPr lang="en-US" dirty="0"/>
          </a:p>
          <a:p>
            <a:pPr indent="-228600">
              <a:lnSpc>
                <a:spcPct val="90000"/>
              </a:lnSpc>
              <a:spcBef>
                <a:spcPts val="1000"/>
              </a:spcBef>
              <a:buFont typeface="Arial,Sans-Serif"/>
              <a:buChar char="•"/>
            </a:pPr>
            <a:r>
              <a:rPr lang="en-US" dirty="0" err="1">
                <a:sym typeface="+mn-ea"/>
              </a:rPr>
              <a:t>Hệ</a:t>
            </a:r>
            <a:r>
              <a:rPr lang="en-US" dirty="0">
                <a:sym typeface="+mn-ea"/>
              </a:rPr>
              <a:t> </a:t>
            </a:r>
            <a:r>
              <a:rPr lang="en-US" dirty="0" err="1">
                <a:sym typeface="+mn-ea"/>
              </a:rPr>
              <a:t>thống</a:t>
            </a:r>
            <a:r>
              <a:rPr lang="en-US" dirty="0">
                <a:sym typeface="+mn-ea"/>
              </a:rPr>
              <a:t> </a:t>
            </a:r>
            <a:r>
              <a:rPr lang="en-US" dirty="0" err="1">
                <a:sym typeface="+mn-ea"/>
              </a:rPr>
              <a:t>này</a:t>
            </a:r>
            <a:r>
              <a:rPr lang="en-US" dirty="0">
                <a:sym typeface="+mn-ea"/>
              </a:rPr>
              <a:t> </a:t>
            </a:r>
            <a:r>
              <a:rPr lang="en-US" dirty="0" err="1">
                <a:sym typeface="+mn-ea"/>
              </a:rPr>
              <a:t>của</a:t>
            </a:r>
            <a:r>
              <a:rPr lang="en-US" dirty="0">
                <a:sym typeface="+mn-ea"/>
              </a:rPr>
              <a:t> </a:t>
            </a:r>
            <a:r>
              <a:rPr lang="en-US" dirty="0" err="1">
                <a:sym typeface="+mn-ea"/>
              </a:rPr>
              <a:t>người</a:t>
            </a:r>
            <a:r>
              <a:rPr lang="en-US" dirty="0">
                <a:sym typeface="+mn-ea"/>
              </a:rPr>
              <a:t> </a:t>
            </a:r>
            <a:r>
              <a:rPr lang="en-US" dirty="0" err="1">
                <a:sym typeface="+mn-ea"/>
              </a:rPr>
              <a:t>Mỹ</a:t>
            </a:r>
            <a:r>
              <a:rPr lang="en-US" dirty="0">
                <a:sym typeface="+mn-ea"/>
              </a:rPr>
              <a:t> </a:t>
            </a:r>
            <a:r>
              <a:rPr lang="en-US" dirty="0" err="1">
                <a:sym typeface="+mn-ea"/>
              </a:rPr>
              <a:t>nhanh</a:t>
            </a:r>
            <a:r>
              <a:rPr lang="en-US" dirty="0">
                <a:sym typeface="+mn-ea"/>
              </a:rPr>
              <a:t> </a:t>
            </a:r>
            <a:r>
              <a:rPr lang="en-US" dirty="0" err="1">
                <a:sym typeface="+mn-ea"/>
              </a:rPr>
              <a:t>hơn</a:t>
            </a:r>
            <a:r>
              <a:rPr lang="en-US" dirty="0">
                <a:sym typeface="+mn-ea"/>
              </a:rPr>
              <a:t> </a:t>
            </a:r>
            <a:r>
              <a:rPr lang="en-US" dirty="0" err="1">
                <a:sym typeface="+mn-ea"/>
              </a:rPr>
              <a:t>các</a:t>
            </a:r>
            <a:r>
              <a:rPr lang="en-US" dirty="0">
                <a:sym typeface="+mn-ea"/>
              </a:rPr>
              <a:t> </a:t>
            </a:r>
            <a:r>
              <a:rPr lang="en-US" dirty="0" err="1">
                <a:sym typeface="+mn-ea"/>
              </a:rPr>
              <a:t>đối</a:t>
            </a:r>
            <a:r>
              <a:rPr lang="en-US" dirty="0">
                <a:sym typeface="+mn-ea"/>
              </a:rPr>
              <a:t> </a:t>
            </a:r>
            <a:r>
              <a:rPr lang="en-US" dirty="0" err="1">
                <a:sym typeface="+mn-ea"/>
              </a:rPr>
              <a:t>tác</a:t>
            </a:r>
            <a:r>
              <a:rPr lang="en-US" dirty="0">
                <a:sym typeface="+mn-ea"/>
              </a:rPr>
              <a:t> Anh </a:t>
            </a:r>
            <a:r>
              <a:rPr lang="en-US" dirty="0" err="1">
                <a:sym typeface="+mn-ea"/>
              </a:rPr>
              <a:t>tới</a:t>
            </a:r>
            <a:r>
              <a:rPr lang="en-US" dirty="0">
                <a:sym typeface="+mn-ea"/>
              </a:rPr>
              <a:t> 34 </a:t>
            </a:r>
            <a:r>
              <a:rPr lang="en-US" dirty="0" err="1">
                <a:sym typeface="+mn-ea"/>
              </a:rPr>
              <a:t>lần</a:t>
            </a:r>
            <a:r>
              <a:rPr lang="en-US" dirty="0">
                <a:sym typeface="+mn-ea"/>
              </a:rPr>
              <a:t>. </a:t>
            </a:r>
            <a:endParaRPr lang="en-US" dirty="0"/>
          </a:p>
          <a:p>
            <a:pPr indent="-228600">
              <a:lnSpc>
                <a:spcPct val="90000"/>
              </a:lnSpc>
              <a:spcBef>
                <a:spcPts val="1000"/>
              </a:spcBef>
              <a:buFont typeface="Arial,Sans-Serif"/>
              <a:buChar char="•"/>
            </a:pPr>
            <a:r>
              <a:rPr lang="en-US" dirty="0" err="1">
                <a:sym typeface="+mn-ea"/>
              </a:rPr>
              <a:t>Những</a:t>
            </a:r>
            <a:r>
              <a:rPr lang="en-US" dirty="0">
                <a:sym typeface="+mn-ea"/>
              </a:rPr>
              <a:t> bombe </a:t>
            </a:r>
            <a:r>
              <a:rPr lang="en-US" dirty="0" err="1">
                <a:sym typeface="+mn-ea"/>
              </a:rPr>
              <a:t>này</a:t>
            </a:r>
            <a:r>
              <a:rPr lang="en-US" dirty="0">
                <a:sym typeface="+mn-ea"/>
              </a:rPr>
              <a:t> </a:t>
            </a:r>
            <a:r>
              <a:rPr lang="en-US" dirty="0" err="1">
                <a:sym typeface="+mn-ea"/>
              </a:rPr>
              <a:t>thực</a:t>
            </a:r>
            <a:r>
              <a:rPr lang="en-US" dirty="0">
                <a:sym typeface="+mn-ea"/>
              </a:rPr>
              <a:t> </a:t>
            </a:r>
            <a:r>
              <a:rPr lang="en-US" dirty="0" err="1">
                <a:sym typeface="+mn-ea"/>
              </a:rPr>
              <a:t>sự</a:t>
            </a:r>
            <a:r>
              <a:rPr lang="en-US" dirty="0">
                <a:sym typeface="+mn-ea"/>
              </a:rPr>
              <a:t> </a:t>
            </a:r>
            <a:r>
              <a:rPr lang="en-US" dirty="0" err="1">
                <a:sym typeface="+mn-ea"/>
              </a:rPr>
              <a:t>khổng</a:t>
            </a:r>
            <a:r>
              <a:rPr lang="en-US" dirty="0">
                <a:sym typeface="+mn-ea"/>
              </a:rPr>
              <a:t> </a:t>
            </a:r>
            <a:r>
              <a:rPr lang="en-US" dirty="0" err="1">
                <a:sym typeface="+mn-ea"/>
              </a:rPr>
              <a:t>lồ</a:t>
            </a:r>
            <a:r>
              <a:rPr lang="en-US" dirty="0">
                <a:sym typeface="+mn-ea"/>
              </a:rPr>
              <a:t> </a:t>
            </a:r>
            <a:r>
              <a:rPr lang="en-US" dirty="0" err="1">
                <a:sym typeface="+mn-ea"/>
              </a:rPr>
              <a:t>và</a:t>
            </a:r>
            <a:r>
              <a:rPr lang="en-US" dirty="0">
                <a:sym typeface="+mn-ea"/>
              </a:rPr>
              <a:t> </a:t>
            </a:r>
            <a:r>
              <a:rPr lang="en-US" dirty="0" err="1">
                <a:sym typeface="+mn-ea"/>
              </a:rPr>
              <a:t>nặng</a:t>
            </a:r>
            <a:r>
              <a:rPr lang="en-US" dirty="0">
                <a:sym typeface="+mn-ea"/>
              </a:rPr>
              <a:t> </a:t>
            </a:r>
            <a:r>
              <a:rPr lang="en-US" dirty="0" err="1">
                <a:sym typeface="+mn-ea"/>
              </a:rPr>
              <a:t>tới</a:t>
            </a:r>
            <a:r>
              <a:rPr lang="en-US" dirty="0">
                <a:sym typeface="+mn-ea"/>
              </a:rPr>
              <a:t> 2.5 </a:t>
            </a:r>
            <a:r>
              <a:rPr lang="en-US" dirty="0" err="1">
                <a:sym typeface="+mn-ea"/>
              </a:rPr>
              <a:t>tấn</a:t>
            </a:r>
            <a:r>
              <a:rPr lang="en-US" dirty="0">
                <a:sym typeface="+mn-ea"/>
              </a:rPr>
              <a:t>, </a:t>
            </a:r>
            <a:r>
              <a:rPr lang="en-US" dirty="0" err="1">
                <a:sym typeface="+mn-ea"/>
              </a:rPr>
              <a:t>đã</a:t>
            </a:r>
            <a:r>
              <a:rPr lang="en-US" dirty="0">
                <a:sym typeface="+mn-ea"/>
              </a:rPr>
              <a:t> </a:t>
            </a:r>
            <a:r>
              <a:rPr lang="en-US" dirty="0" err="1">
                <a:sym typeface="+mn-ea"/>
              </a:rPr>
              <a:t>có</a:t>
            </a:r>
            <a:r>
              <a:rPr lang="en-US" dirty="0">
                <a:sym typeface="+mn-ea"/>
              </a:rPr>
              <a:t> 121 bombe </a:t>
            </a:r>
            <a:r>
              <a:rPr lang="en-US" dirty="0" err="1">
                <a:sym typeface="+mn-ea"/>
              </a:rPr>
              <a:t>của</a:t>
            </a:r>
            <a:r>
              <a:rPr lang="en-US" dirty="0">
                <a:sym typeface="+mn-ea"/>
              </a:rPr>
              <a:t> </a:t>
            </a:r>
            <a:r>
              <a:rPr lang="en-US" dirty="0" err="1">
                <a:sym typeface="+mn-ea"/>
              </a:rPr>
              <a:t>Mỹ</a:t>
            </a:r>
            <a:r>
              <a:rPr lang="en-US" dirty="0">
                <a:sym typeface="+mn-ea"/>
              </a:rPr>
              <a:t> </a:t>
            </a:r>
            <a:r>
              <a:rPr lang="en-US" dirty="0" err="1">
                <a:sym typeface="+mn-ea"/>
              </a:rPr>
              <a:t>được</a:t>
            </a:r>
            <a:r>
              <a:rPr lang="en-US" dirty="0">
                <a:sym typeface="+mn-ea"/>
              </a:rPr>
              <a:t> </a:t>
            </a:r>
            <a:r>
              <a:rPr lang="en-US" dirty="0" err="1">
                <a:sym typeface="+mn-ea"/>
              </a:rPr>
              <a:t>xây</a:t>
            </a:r>
            <a:r>
              <a:rPr lang="en-US" dirty="0">
                <a:sym typeface="+mn-ea"/>
              </a:rPr>
              <a:t> </a:t>
            </a:r>
            <a:r>
              <a:rPr lang="en-US" dirty="0" err="1">
                <a:sym typeface="+mn-ea"/>
              </a:rPr>
              <a:t>dựng</a:t>
            </a:r>
            <a:r>
              <a:rPr lang="en-US" dirty="0">
                <a:sym typeface="+mn-ea"/>
              </a:rPr>
              <a:t> </a:t>
            </a:r>
            <a:r>
              <a:rPr lang="en-US" dirty="0" err="1">
                <a:sym typeface="+mn-ea"/>
              </a:rPr>
              <a:t>trong</a:t>
            </a:r>
            <a:r>
              <a:rPr lang="en-US" dirty="0">
                <a:sym typeface="+mn-ea"/>
              </a:rPr>
              <a:t> </a:t>
            </a:r>
            <a:r>
              <a:rPr lang="en-US" dirty="0" err="1">
                <a:sym typeface="+mn-ea"/>
              </a:rPr>
              <a:t>chiến</a:t>
            </a:r>
            <a:r>
              <a:rPr lang="en-US" dirty="0">
                <a:sym typeface="+mn-ea"/>
              </a:rPr>
              <a:t> </a:t>
            </a:r>
            <a:r>
              <a:rPr lang="en-US" err="1">
                <a:sym typeface="+mn-ea"/>
              </a:rPr>
              <a:t>tranh</a:t>
            </a:r>
            <a:r>
              <a:rPr lang="en-US">
                <a:sym typeface="+mn-ea"/>
              </a:rPr>
              <a:t>.</a:t>
            </a:r>
          </a:p>
          <a:p>
            <a:pPr indent="-228600">
              <a:lnSpc>
                <a:spcPct val="90000"/>
              </a:lnSpc>
              <a:spcBef>
                <a:spcPts val="1000"/>
              </a:spcBef>
              <a:buFont typeface="Arial,Sans-Serif"/>
              <a:buChar char="•"/>
            </a:pP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34</a:t>
            </a:fld>
            <a:endParaRPr lang="en-Z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Sans-Serif"/>
              <a:buNone/>
            </a:pPr>
            <a:r>
              <a:rPr lang="vi-VN" sz="1200" b="0" i="0" kern="1200">
                <a:solidFill>
                  <a:schemeClr val="tx1"/>
                </a:solidFill>
                <a:effectLst/>
                <a:latin typeface="+mn-lt"/>
                <a:ea typeface="+mn-ea"/>
                <a:cs typeface="+mn-cs"/>
              </a:rPr>
              <a:t>Cho dù enigma đã được giải thành công, ta cũng phải công nhận rằng cơ cấu cơ khí này thực chất là 1 bước cách mạng trong công nghệ mật mã khi gắn mật mã với điện-điện tử. Nó cũng đã đánh dấu 1 cột mốc rất quan trọng trong cả ngành mật mã và ngành hoa học máy tính nói chung, từ việc giải bài toán mật mã, nó là nguồn cảm hứng để Alan Turing phát triển các thiết bị máy móc khác phức tạp hơn, hoạt động trên cơ chế không định trước (máy turing).</a:t>
            </a:r>
          </a:p>
          <a:p>
            <a:pPr marL="0" indent="0">
              <a:lnSpc>
                <a:spcPct val="90000"/>
              </a:lnSpc>
              <a:spcBef>
                <a:spcPts val="1000"/>
              </a:spcBef>
              <a:buFont typeface="Arial,Sans-Serif"/>
              <a:buNone/>
            </a:pPr>
            <a:endParaRPr lang="en-US" sz="1200" b="0" i="0" kern="1200">
              <a:solidFill>
                <a:schemeClr val="tx1"/>
              </a:solidFill>
              <a:effectLst/>
              <a:latin typeface="+mn-lt"/>
              <a:ea typeface="+mn-ea"/>
              <a:cs typeface="+mn-cs"/>
            </a:endParaRPr>
          </a:p>
          <a:p>
            <a:pPr marL="0" indent="0">
              <a:lnSpc>
                <a:spcPct val="90000"/>
              </a:lnSpc>
              <a:spcBef>
                <a:spcPts val="1000"/>
              </a:spcBef>
              <a:buFont typeface="Arial,Sans-Serif"/>
              <a:buNone/>
            </a:pPr>
            <a:r>
              <a:rPr lang="en-US" sz="1200" b="0" i="0" kern="1200">
                <a:solidFill>
                  <a:schemeClr val="tx1"/>
                </a:solidFill>
                <a:effectLst/>
                <a:latin typeface="+mn-lt"/>
                <a:ea typeface="+mn-ea"/>
                <a:cs typeface="+mn-cs"/>
              </a:rPr>
              <a:t>Không những thế Alan Turing còn là ng</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ời khởi x</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ớng lĩnh vực trí tuệ nhân tạo</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35</a:t>
            </a:fld>
            <a:endParaRPr lang="en-ZA"/>
          </a:p>
        </p:txBody>
      </p:sp>
    </p:spTree>
    <p:extLst>
      <p:ext uri="{BB962C8B-B14F-4D97-AF65-F5344CB8AC3E}">
        <p14:creationId xmlns:p14="http://schemas.microsoft.com/office/powerpoint/2010/main" val="3185609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chemeClr val="tx1"/>
                </a:solidFill>
                <a:effectLst/>
                <a:latin typeface="+mn-lt"/>
                <a:ea typeface="+mn-ea"/>
                <a:cs typeface="+mn-cs"/>
              </a:rPr>
              <a:t>Đây là bài kiểm tra khả năng trí tuệ đầu tiên cho máy tính thông qua một cuộc thảo luận giữa người chơi với một con người và một chiếc máy tính.</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Phép thử nói rằng nếu có 1 ng</a:t>
            </a:r>
            <a:r>
              <a:rPr lang="vi-VN" sz="1200" kern="1200">
                <a:solidFill>
                  <a:schemeClr val="tx1"/>
                </a:solidFill>
                <a:effectLst/>
                <a:latin typeface="+mn-lt"/>
                <a:ea typeface="+mn-ea"/>
                <a:cs typeface="+mn-cs"/>
              </a:rPr>
              <a:t>ư</a:t>
            </a:r>
            <a:r>
              <a:rPr lang="en-US" sz="1200" kern="1200">
                <a:solidFill>
                  <a:schemeClr val="tx1"/>
                </a:solidFill>
                <a:effectLst/>
                <a:latin typeface="+mn-lt"/>
                <a:ea typeface="+mn-ea"/>
                <a:cs typeface="+mn-cs"/>
              </a:rPr>
              <a:t>ời A đ</a:t>
            </a:r>
            <a:r>
              <a:rPr lang="vi-VN" sz="1200" kern="1200">
                <a:solidFill>
                  <a:schemeClr val="tx1"/>
                </a:solidFill>
                <a:effectLst/>
                <a:latin typeface="+mn-lt"/>
                <a:ea typeface="+mn-ea"/>
                <a:cs typeface="+mn-cs"/>
              </a:rPr>
              <a:t>ư</a:t>
            </a:r>
            <a:r>
              <a:rPr lang="en-US" sz="1200" kern="1200">
                <a:solidFill>
                  <a:schemeClr val="tx1"/>
                </a:solidFill>
                <a:effectLst/>
                <a:latin typeface="+mn-lt"/>
                <a:ea typeface="+mn-ea"/>
                <a:cs typeface="+mn-cs"/>
              </a:rPr>
              <a:t>a ra câu hỏi cho 1 ng</a:t>
            </a:r>
            <a:r>
              <a:rPr lang="vi-VN" sz="1200" kern="1200">
                <a:solidFill>
                  <a:schemeClr val="tx1"/>
                </a:solidFill>
                <a:effectLst/>
                <a:latin typeface="+mn-lt"/>
                <a:ea typeface="+mn-ea"/>
                <a:cs typeface="+mn-cs"/>
              </a:rPr>
              <a:t>ư</a:t>
            </a:r>
            <a:r>
              <a:rPr lang="en-US" sz="1200" kern="1200">
                <a:solidFill>
                  <a:schemeClr val="tx1"/>
                </a:solidFill>
                <a:effectLst/>
                <a:latin typeface="+mn-lt"/>
                <a:ea typeface="+mn-ea"/>
                <a:cs typeface="+mn-cs"/>
              </a:rPr>
              <a:t>ời B và 1 máy tính C để phân biệt đâu là máy tính đâu là con ng</a:t>
            </a:r>
            <a:r>
              <a:rPr lang="vi-VN" sz="1200" kern="1200">
                <a:solidFill>
                  <a:schemeClr val="tx1"/>
                </a:solidFill>
                <a:effectLst/>
                <a:latin typeface="+mn-lt"/>
                <a:ea typeface="+mn-ea"/>
                <a:cs typeface="+mn-cs"/>
              </a:rPr>
              <a:t>ư</a:t>
            </a:r>
            <a:r>
              <a:rPr lang="en-US" sz="1200" kern="1200">
                <a:solidFill>
                  <a:schemeClr val="tx1"/>
                </a:solidFill>
                <a:effectLst/>
                <a:latin typeface="+mn-lt"/>
                <a:ea typeface="+mn-ea"/>
                <a:cs typeface="+mn-cs"/>
              </a:rPr>
              <a:t>ời.</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chemeClr val="tx1"/>
                </a:solidFill>
                <a:effectLst/>
                <a:latin typeface="+mn-lt"/>
                <a:ea typeface="+mn-ea"/>
                <a:cs typeface="+mn-cs"/>
              </a:rPr>
              <a:t>Một chiếc máy tính vượt qua phép thử và được coi là có khả năng suy nghĩ khi người chơi không thể nhận ra ai là máy tính và ai là con người. Thế nhưng, thật đáng tiếc là cho đến thời điểm hiện tại vẫn chưa có chiếc máy tính nào vượt qua được bài kiểm tra này.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36</a:t>
            </a:fld>
            <a:endParaRPr lang="en-Z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37</a:t>
            </a:fld>
            <a:endParaRPr lang="en-Z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chemeClr val="tx1"/>
                </a:solidFill>
                <a:effectLst/>
                <a:latin typeface="+mn-lt"/>
                <a:ea typeface="+mn-ea"/>
                <a:cs typeface="+mn-cs"/>
              </a:rPr>
              <a:t>Có thể nói, những đóng góp của Turing cho nhân loại là cực kỳ to lớn.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chemeClr val="tx1"/>
                </a:solidFill>
                <a:effectLst/>
                <a:latin typeface="+mn-lt"/>
                <a:ea typeface="+mn-ea"/>
                <a:cs typeface="+mn-cs"/>
              </a:rPr>
              <a:t>Cho đến nay, những nghiên cứu của Turing vẫn được xem là một trong những chuẩn mực để đánh giá các máy tính và trí tuệ nhân tạo</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38</a:t>
            </a:fld>
            <a:endParaRPr lang="en-Z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bưu điện, các cơ quan Chính phủ...</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4</a:t>
            </a:fld>
            <a:endParaRPr lang="en-Z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chemeClr val="tx1"/>
                </a:solidFill>
                <a:effectLst/>
                <a:latin typeface="+mn-lt"/>
                <a:ea typeface="+mn-ea"/>
                <a:cs typeface="+mn-cs"/>
              </a:rPr>
              <a:t>Ban đầu, quân đội Đức chưa quan tâm đến việc đưa máy mã mật vào sử dụng một cách rộng rãi. Do chính sách quân sự hoá của chính quyền Weimar và đỉnh điểm là khi Đức phát hiện ra quân đội Hoàng gia Anh thường xuyên đọc được các bức điện của họ trong chiến tranh thế giới thứ I, quân đội Đức quyết định đưa máy vào sử dụng nhằm mã hóa các thông tin từ chỉ huy.</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err="1">
                <a:solidFill>
                  <a:schemeClr val="tx1"/>
                </a:solidFill>
                <a:effectLst/>
                <a:latin typeface="+mn-lt"/>
                <a:ea typeface="+mn-ea"/>
                <a:cs typeface="+mn-cs"/>
              </a:rPr>
              <a:t>Việc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gửi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các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mã</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này</a:t>
            </a:r>
            <a:r>
              <a:rPr lang="en-US" sz="1200" kern="1200">
                <a:solidFill>
                  <a:schemeClr val="tx1"/>
                </a:solidFill>
                <a:effectLst/>
                <a:latin typeface="+mn-lt"/>
                <a:ea typeface="+mn-ea"/>
                <a:cs typeface="+mn-cs"/>
              </a:rPr>
              <a:t> đ</a:t>
            </a:r>
            <a:r>
              <a:rPr lang="vi-VN" sz="1200" kern="1200">
                <a:solidFill>
                  <a:schemeClr val="tx1"/>
                </a:solidFill>
                <a:effectLst/>
                <a:latin typeface="+mn-lt"/>
                <a:ea typeface="+mn-ea"/>
                <a:cs typeface="+mn-cs"/>
              </a:rPr>
              <a:t>ư</a:t>
            </a:r>
            <a:r>
              <a:rPr lang="en-US" sz="1200" kern="1200" err="1">
                <a:solidFill>
                  <a:schemeClr val="tx1"/>
                </a:solidFill>
                <a:effectLst/>
                <a:latin typeface="+mn-lt"/>
                <a:ea typeface="+mn-ea"/>
                <a:cs typeface="+mn-cs"/>
              </a:rPr>
              <a:t>ợc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thực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hiện</a:t>
            </a:r>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công khai qua sóng radio</a:t>
            </a: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err="1">
                <a:solidFill>
                  <a:schemeClr val="tx1"/>
                </a:solidFill>
                <a:effectLst/>
                <a:latin typeface="+mn-lt"/>
                <a:ea typeface="+mn-ea"/>
                <a:cs typeface="+mn-cs"/>
              </a:rPr>
              <a:t>Dù</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quân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bắt</a:t>
            </a:r>
            <a:r>
              <a:rPr lang="en-US" sz="1200" kern="1200">
                <a:solidFill>
                  <a:schemeClr val="tx1"/>
                </a:solidFill>
                <a:effectLst/>
                <a:latin typeface="+mn-lt"/>
                <a:ea typeface="+mn-ea"/>
                <a:cs typeface="+mn-cs"/>
              </a:rPr>
              <a:t> đ</a:t>
            </a:r>
            <a:r>
              <a:rPr lang="vi-VN" sz="1200" kern="1200">
                <a:solidFill>
                  <a:schemeClr val="tx1"/>
                </a:solidFill>
                <a:effectLst/>
                <a:latin typeface="+mn-lt"/>
                <a:ea typeface="+mn-ea"/>
                <a:cs typeface="+mn-cs"/>
              </a:rPr>
              <a:t>ư</a:t>
            </a:r>
            <a:r>
              <a:rPr lang="en-US" sz="1200" kern="1200" err="1">
                <a:solidFill>
                  <a:schemeClr val="tx1"/>
                </a:solidFill>
                <a:effectLst/>
                <a:latin typeface="+mn-lt"/>
                <a:ea typeface="+mn-ea"/>
                <a:cs typeface="+mn-cs"/>
              </a:rPr>
              <a:t>ợc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tính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hiệu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nh</a:t>
            </a:r>
            <a:r>
              <a:rPr lang="vi-VN" sz="1200" kern="1200">
                <a:solidFill>
                  <a:schemeClr val="tx1"/>
                </a:solidFill>
                <a:effectLst/>
                <a:latin typeface="+mn-lt"/>
                <a:ea typeface="+mn-ea"/>
                <a:cs typeface="+mn-cs"/>
              </a:rPr>
              <a:t>ư</a:t>
            </a:r>
            <a:r>
              <a:rPr lang="en-US" sz="1200" kern="1200">
                <a:solidFill>
                  <a:schemeClr val="tx1"/>
                </a:solidFill>
                <a:effectLst/>
                <a:latin typeface="+mn-lt"/>
                <a:ea typeface="+mn-ea"/>
                <a:cs typeface="+mn-cs"/>
              </a:rPr>
              <a:t>ng </a:t>
            </a:r>
            <a:r>
              <a:rPr lang="vi-VN" sz="1200" kern="1200">
                <a:solidFill>
                  <a:schemeClr val="tx1"/>
                </a:solidFill>
                <a:effectLst/>
                <a:latin typeface="+mn-lt"/>
                <a:ea typeface="+mn-ea"/>
                <a:cs typeface="+mn-cs"/>
              </a:rPr>
              <a:t>họ vẫn không thể hiểu được nội dung của các thông điệp bị mã hóa</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Vì vậy, ở khoảng đầu cuộc chiến, quân đội Anh không thể dự tính được tàu ngầm Đức hoạt động nhằm phục kích các tàu vượt Đại Tây Dương chở vũ khí từ Mỹ viện trợ cho Anh và lực lượng Đồng minh châu </a:t>
            </a:r>
            <a:r>
              <a:rPr lang="en-US" sz="1200" kern="1200">
                <a:solidFill>
                  <a:schemeClr val="tx1"/>
                </a:solidFill>
                <a:effectLst/>
                <a:latin typeface="+mn-lt"/>
                <a:ea typeface="+mn-ea"/>
                <a:cs typeface="+mn-cs"/>
              </a:rPr>
              <a:t>Â</a:t>
            </a:r>
            <a:r>
              <a:rPr lang="vi-VN" sz="1200" kern="1200">
                <a:solidFill>
                  <a:schemeClr val="tx1"/>
                </a:solidFill>
                <a:effectLst/>
                <a:latin typeface="+mn-lt"/>
                <a:ea typeface="+mn-ea"/>
                <a:cs typeface="+mn-cs"/>
              </a:rPr>
              <a:t>u. Hậu quả là trung bình mỗi tháng Đức bắn chìm được 5000 tấn tàu hàng Đồng minh, gây tổn thất lớn khiến cuộc kháng chiến của Anh quốc có nguy cơ thất bại. </a:t>
            </a:r>
            <a:endParaRPr lang="en-US"/>
          </a:p>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5</a:t>
            </a:fld>
            <a:endParaRPr lang="en-Z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chemeClr val="tx1"/>
                </a:solidFill>
                <a:effectLst/>
                <a:latin typeface="+mn-lt"/>
                <a:ea typeface="+mn-ea"/>
                <a:cs typeface="+mn-cs"/>
              </a:rPr>
              <a:t>Mọi nỗ lực của các nhà giải mã thuộc lực lượng quân Đồng minh, trú đóng tại Công viên Bletchley trong thời chiến đều thất bại</a:t>
            </a: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6</a:t>
            </a:fld>
            <a:endParaRPr lang="en-Z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7</a:t>
            </a:fld>
            <a:endParaRPr lang="en-Z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Tuy nhiên thì máy enigma vẫn bị giải mã, điều này đã giúp cho WW 2</a:t>
            </a:r>
            <a:r>
              <a:rPr lang="en-US" baseline="30000"/>
              <a:t>nd</a:t>
            </a:r>
            <a:r>
              <a:rPr lang="en-US"/>
              <a:t> kết thúc sớm h</a:t>
            </a:r>
            <a:r>
              <a:rPr lang="vi-VN"/>
              <a:t>ơ</a:t>
            </a:r>
            <a:r>
              <a:rPr lang="en-US"/>
              <a:t>n 2 năm</a:t>
            </a:r>
          </a:p>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8</a:t>
            </a:fld>
            <a:endParaRPr lang="en-Z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Kỉ niệm 100 năm ngày sinh của alan turing</a:t>
            </a:r>
          </a:p>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 name="Slide Number Placeholder 3"/>
          <p:cNvSpPr>
            <a:spLocks noGrp="1"/>
          </p:cNvSpPr>
          <p:nvPr>
            <p:ph type="sldNum" sz="quarter" idx="5"/>
          </p:nvPr>
        </p:nvSpPr>
        <p:spPr/>
        <p:txBody>
          <a:bodyPr/>
          <a:lstStyle/>
          <a:p>
            <a:fld id="{B8649DAF-093F-4482-AA38-346E9A2DEE94}" type="slidenum">
              <a:rPr lang="en-ZA" smtClean="0"/>
              <a:t>9</a:t>
            </a:fld>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itchFamily="18" charset="0"/>
                <a:cs typeface="Times New Roman" pitchFamily="18" charset="0"/>
              </a:defRPr>
            </a:lvl1pPr>
          </a:lstStyle>
          <a:p>
            <a:r>
              <a:rPr lang="en-ZA"/>
              <a:t>Insert or Drag and Drop Image Here</a:t>
            </a:r>
          </a:p>
        </p:txBody>
      </p:sp>
      <p:sp>
        <p:nvSpPr>
          <p:cNvPr id="2" name="Title 1"/>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dirty="0"/>
              <a:t>Click to edit Master </a:t>
            </a:r>
            <a:br>
              <a:rPr lang="en-US" dirty="0"/>
            </a:br>
            <a:r>
              <a:rPr lang="en-US" dirty="0"/>
              <a:t>title style</a:t>
            </a:r>
            <a:endParaRPr lang="en-ZA" dirty="0"/>
          </a:p>
        </p:txBody>
      </p:sp>
      <p:sp>
        <p:nvSpPr>
          <p:cNvPr id="3" name="Subtitle 2"/>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Freeform: Shape 12"/>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Freeform: Shape 13"/>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Freeform: Shape 14"/>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Freeform: Shape 15"/>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Freeform: Shape 16"/>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Freeform: Shape 20"/>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 name="connsiteX0-9" fmla="*/ 487806 w 487806"/>
              <a:gd name="connsiteY0-10" fmla="*/ 171848 h 510610"/>
              <a:gd name="connsiteX1-11" fmla="*/ 308036 w 487806"/>
              <a:gd name="connsiteY1-12" fmla="*/ 510610 h 510610"/>
              <a:gd name="connsiteX2-13" fmla="*/ 0 w 487806"/>
              <a:gd name="connsiteY2-14" fmla="*/ 0 h 510610"/>
              <a:gd name="connsiteX3-15" fmla="*/ 487806 w 487806"/>
              <a:gd name="connsiteY3-16" fmla="*/ 171848 h 510610"/>
            </a:gdLst>
            <a:ahLst/>
            <a:cxnLst>
              <a:cxn ang="0">
                <a:pos x="connsiteX0-9" y="connsiteY0-10"/>
              </a:cxn>
              <a:cxn ang="0">
                <a:pos x="connsiteX1-11" y="connsiteY1-12"/>
              </a:cxn>
              <a:cxn ang="0">
                <a:pos x="connsiteX2-13" y="connsiteY2-14"/>
              </a:cxn>
              <a:cxn ang="0">
                <a:pos x="connsiteX3-15" y="connsiteY3-16"/>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11" name="Slide Number Placeholder 10"/>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26" name="Content Placeholder 5"/>
          <p:cNvSpPr>
            <a:spLocks noGrp="1"/>
          </p:cNvSpPr>
          <p:nvPr>
            <p:ph sz="quarter" idx="4"/>
          </p:nvPr>
        </p:nvSpPr>
        <p:spPr>
          <a:xfrm>
            <a:off x="6300000" y="1581663"/>
            <a:ext cx="5472000" cy="460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4"/>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5" name="Text Placeholder 4"/>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10"/>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9" name="Text Placeholder 8"/>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6" name="Text Placeholder 5"/>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Section 1 Title</a:t>
            </a:r>
            <a:endParaRPr lang="en-ZA" dirty="0"/>
          </a:p>
        </p:txBody>
      </p:sp>
      <p:sp>
        <p:nvSpPr>
          <p:cNvPr id="12" name="Text Placeholder 11"/>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dirty="0"/>
              <a:t>Section 2 Title</a:t>
            </a:r>
            <a:endParaRPr lang="en-ZA" dirty="0"/>
          </a:p>
        </p:txBody>
      </p:sp>
      <p:sp>
        <p:nvSpPr>
          <p:cNvPr id="14" name="Text Placeholder 13"/>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dirty="0"/>
              <a:t>Section 3 Title</a:t>
            </a:r>
            <a:endParaRPr lang="en-Z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13" name="Text Placeholder 8"/>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cxnSp>
        <p:nvCxnSpPr>
          <p:cNvPr id="15" name="Straight Arrow Connector 14"/>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7" name="Text Placeholder 10"/>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8" name="Text Placeholder 10"/>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8" name="Text Placeholder 10"/>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9" name="Text Placeholder 10"/>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10"/>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1" name="Text Placeholder 10"/>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2" name="Text Placeholder 10"/>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3" name="Text Placeholder 10"/>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4" name="Text Placeholder 10"/>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5" name="Text Placeholder 10"/>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6" name="Text Placeholder 10"/>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7" name="Text Placeholder 10"/>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8" name="Text Placeholder 10"/>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9" name="Text Placeholder 3"/>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dirty="0"/>
              <a:t>Item Title</a:t>
            </a:r>
            <a:endParaRPr lang="en-ZA" dirty="0"/>
          </a:p>
        </p:txBody>
      </p:sp>
      <p:sp>
        <p:nvSpPr>
          <p:cNvPr id="50" name="Text Placeholder 36"/>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dirty="0"/>
              <a:t>Month, Year</a:t>
            </a:r>
            <a:endParaRPr lang="en-ZA"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5" name="Text Placeholder 4"/>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dirty="0"/>
              <a:t>Title</a:t>
            </a:r>
          </a:p>
        </p:txBody>
      </p:sp>
      <p:sp>
        <p:nvSpPr>
          <p:cNvPr id="13" name="Text Placeholder 12"/>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dirty="0"/>
              <a:t>Title</a:t>
            </a:r>
          </a:p>
        </p:txBody>
      </p:sp>
      <p:sp>
        <p:nvSpPr>
          <p:cNvPr id="15" name="Text Placeholder 14"/>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dirty="0"/>
              <a:t>Title</a:t>
            </a:r>
          </a:p>
        </p:txBody>
      </p:sp>
      <p:sp>
        <p:nvSpPr>
          <p:cNvPr id="10" name="Text Placeholder 9"/>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dirty="0"/>
              <a:t>Name</a:t>
            </a:r>
            <a:endParaRPr lang="en-ZA" dirty="0"/>
          </a:p>
        </p:txBody>
      </p:sp>
      <p:sp>
        <p:nvSpPr>
          <p:cNvPr id="12" name="Text Placeholder 11"/>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dirty="0"/>
              <a:t>Name</a:t>
            </a:r>
            <a:endParaRPr lang="en-ZA" dirty="0"/>
          </a:p>
        </p:txBody>
      </p:sp>
      <p:sp>
        <p:nvSpPr>
          <p:cNvPr id="16" name="Text Placeholder 15"/>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dirty="0"/>
              <a:t>Name</a:t>
            </a:r>
            <a:endParaRPr lang="en-ZA" dirty="0"/>
          </a:p>
        </p:txBody>
      </p:sp>
      <p:sp>
        <p:nvSpPr>
          <p:cNvPr id="24" name="Picture Placeholder 22"/>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a:p>
        </p:txBody>
      </p:sp>
      <p:sp>
        <p:nvSpPr>
          <p:cNvPr id="25" name="Picture Placeholder 22"/>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a:p>
        </p:txBody>
      </p:sp>
      <p:sp>
        <p:nvSpPr>
          <p:cNvPr id="26" name="Picture Placeholder 22"/>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a:p>
        </p:txBody>
      </p:sp>
      <p:sp>
        <p:nvSpPr>
          <p:cNvPr id="9" name="Text Placeholder 8"/>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4" name="Text Placeholder 3"/>
          <p:cNvSpPr>
            <a:spLocks noGrp="1"/>
          </p:cNvSpPr>
          <p:nvPr>
            <p:ph type="body" sz="quarter" idx="27" hasCustomPrompt="1"/>
          </p:nvPr>
        </p:nvSpPr>
        <p:spPr>
          <a:xfrm>
            <a:off x="2103945" y="4311393"/>
            <a:ext cx="1964172" cy="1130300"/>
          </a:xfrm>
        </p:spPr>
        <p:txBody>
          <a:bodyPr/>
          <a:lstStyle>
            <a:lvl1pPr marL="0" indent="0">
              <a:buFont typeface="Arial"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Short Bio</a:t>
            </a:r>
            <a:endParaRPr lang="en-ZA" dirty="0"/>
          </a:p>
        </p:txBody>
      </p:sp>
      <p:sp>
        <p:nvSpPr>
          <p:cNvPr id="11" name="Text Placeholder 10"/>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dirty="0"/>
              <a:t>Short Bio</a:t>
            </a:r>
            <a:endParaRPr lang="en-ZA" dirty="0"/>
          </a:p>
        </p:txBody>
      </p:sp>
      <p:sp>
        <p:nvSpPr>
          <p:cNvPr id="17" name="Text Placeholder 16"/>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dirty="0"/>
              <a:t>Short Bio</a:t>
            </a:r>
            <a:endParaRPr lang="en-Z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5" name="Text Placeholder 4"/>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dirty="0"/>
              <a:t>Title</a:t>
            </a:r>
          </a:p>
        </p:txBody>
      </p:sp>
      <p:sp>
        <p:nvSpPr>
          <p:cNvPr id="13" name="Text Placeholder 12"/>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dirty="0"/>
              <a:t>Title</a:t>
            </a:r>
          </a:p>
        </p:txBody>
      </p:sp>
      <p:sp>
        <p:nvSpPr>
          <p:cNvPr id="15" name="Text Placeholder 14"/>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dirty="0"/>
              <a:t>Title</a:t>
            </a:r>
          </a:p>
        </p:txBody>
      </p:sp>
      <p:sp>
        <p:nvSpPr>
          <p:cNvPr id="17" name="Text Placeholder 16"/>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dirty="0"/>
              <a:t>Title</a:t>
            </a:r>
          </a:p>
        </p:txBody>
      </p:sp>
      <p:sp>
        <p:nvSpPr>
          <p:cNvPr id="6" name="Text Placeholder 5"/>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dirty="0"/>
              <a:t>Full Name</a:t>
            </a:r>
            <a:endParaRPr lang="en-ZA" dirty="0"/>
          </a:p>
        </p:txBody>
      </p:sp>
      <p:sp>
        <p:nvSpPr>
          <p:cNvPr id="10" name="Text Placeholder 9"/>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dirty="0"/>
              <a:t>Full Name</a:t>
            </a:r>
          </a:p>
        </p:txBody>
      </p:sp>
      <p:sp>
        <p:nvSpPr>
          <p:cNvPr id="12" name="Text Placeholder 11"/>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dirty="0"/>
              <a:t>Full Name</a:t>
            </a:r>
          </a:p>
        </p:txBody>
      </p:sp>
      <p:sp>
        <p:nvSpPr>
          <p:cNvPr id="16" name="Text Placeholder 15"/>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dirty="0"/>
              <a:t>Full Name</a:t>
            </a:r>
          </a:p>
        </p:txBody>
      </p:sp>
      <p:sp>
        <p:nvSpPr>
          <p:cNvPr id="19" name="Text Placeholder 18"/>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dirty="0"/>
              <a:t>Full Name</a:t>
            </a:r>
          </a:p>
        </p:txBody>
      </p:sp>
      <p:sp>
        <p:nvSpPr>
          <p:cNvPr id="21" name="Text Placeholder 20"/>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dirty="0"/>
              <a:t>Title</a:t>
            </a:r>
          </a:p>
        </p:txBody>
      </p:sp>
      <p:sp>
        <p:nvSpPr>
          <p:cNvPr id="23" name="Picture Placeholder 22"/>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4" name="Picture Placeholder 22"/>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5" name="Picture Placeholder 22"/>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6" name="Picture Placeholder 22"/>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7" name="Picture Placeholder 22"/>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0" name="Picture Placeholder 22"/>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4" name="Text Placeholder 3"/>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Full Name</a:t>
            </a:r>
            <a:endParaRPr lang="en-ZA" dirty="0"/>
          </a:p>
        </p:txBody>
      </p:sp>
      <p:sp>
        <p:nvSpPr>
          <p:cNvPr id="11" name="Text Placeholder 10"/>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dirty="0"/>
              <a:t>Title</a:t>
            </a:r>
            <a:endParaRPr lang="en-Z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14" name="Freeform: Shape 13"/>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1" fmla="*/ 0 w 1980696"/>
              <a:gd name="connsiteY0-2" fmla="*/ 1680311 h 1680311"/>
              <a:gd name="connsiteX1-3" fmla="*/ 1337031 w 1980696"/>
              <a:gd name="connsiteY1-4" fmla="*/ 0 h 1680311"/>
              <a:gd name="connsiteX2-5" fmla="*/ 1980696 w 1980696"/>
              <a:gd name="connsiteY2-6" fmla="*/ 1143817 h 1680311"/>
              <a:gd name="connsiteX3-7" fmla="*/ 1459417 w 1980696"/>
              <a:gd name="connsiteY3-8" fmla="*/ 1680311 h 1680311"/>
              <a:gd name="connsiteX4" fmla="*/ 0 w 1980696"/>
              <a:gd name="connsiteY4" fmla="*/ 1680311 h 1680311"/>
              <a:gd name="connsiteX0-9" fmla="*/ 0 w 1459417"/>
              <a:gd name="connsiteY0-10" fmla="*/ 1680311 h 1680311"/>
              <a:gd name="connsiteX1-11" fmla="*/ 1337031 w 1459417"/>
              <a:gd name="connsiteY1-12" fmla="*/ 0 h 1680311"/>
              <a:gd name="connsiteX2-13" fmla="*/ 1360698 w 1459417"/>
              <a:gd name="connsiteY2-14" fmla="*/ 208215 h 1680311"/>
              <a:gd name="connsiteX3-15" fmla="*/ 1459417 w 1459417"/>
              <a:gd name="connsiteY3-16" fmla="*/ 1680311 h 1680311"/>
              <a:gd name="connsiteX4-17" fmla="*/ 0 w 1459417"/>
              <a:gd name="connsiteY4-18" fmla="*/ 1680311 h 1680311"/>
              <a:gd name="connsiteX0-19" fmla="*/ 0 w 1360698"/>
              <a:gd name="connsiteY0-20" fmla="*/ 1680311 h 1688402"/>
              <a:gd name="connsiteX1-21" fmla="*/ 1337031 w 1360698"/>
              <a:gd name="connsiteY1-22" fmla="*/ 0 h 1688402"/>
              <a:gd name="connsiteX2-23" fmla="*/ 1360698 w 1360698"/>
              <a:gd name="connsiteY2-24" fmla="*/ 208215 h 1688402"/>
              <a:gd name="connsiteX3-25" fmla="*/ 278710 w 1360698"/>
              <a:gd name="connsiteY3-26" fmla="*/ 1688402 h 1688402"/>
              <a:gd name="connsiteX4-27" fmla="*/ 0 w 1360698"/>
              <a:gd name="connsiteY4-28" fmla="*/ 1680311 h 1688402"/>
              <a:gd name="connsiteX0-29" fmla="*/ 0 w 1360698"/>
              <a:gd name="connsiteY0-30" fmla="*/ 1680311 h 1698354"/>
              <a:gd name="connsiteX1-31" fmla="*/ 1337031 w 1360698"/>
              <a:gd name="connsiteY1-32" fmla="*/ 0 h 1698354"/>
              <a:gd name="connsiteX2-33" fmla="*/ 1360698 w 1360698"/>
              <a:gd name="connsiteY2-34" fmla="*/ 208215 h 1698354"/>
              <a:gd name="connsiteX3-35" fmla="*/ 415804 w 1360698"/>
              <a:gd name="connsiteY3-36" fmla="*/ 1698354 h 1698354"/>
              <a:gd name="connsiteX4-37" fmla="*/ 0 w 1360698"/>
              <a:gd name="connsiteY4-38" fmla="*/ 1680311 h 1698354"/>
              <a:gd name="connsiteX0-39" fmla="*/ 0 w 1360698"/>
              <a:gd name="connsiteY0-40" fmla="*/ 1556337 h 1574380"/>
              <a:gd name="connsiteX1-41" fmla="*/ 1226116 w 1360698"/>
              <a:gd name="connsiteY1-42" fmla="*/ 0 h 1574380"/>
              <a:gd name="connsiteX2-43" fmla="*/ 1360698 w 1360698"/>
              <a:gd name="connsiteY2-44" fmla="*/ 84241 h 1574380"/>
              <a:gd name="connsiteX3-45" fmla="*/ 415804 w 1360698"/>
              <a:gd name="connsiteY3-46" fmla="*/ 1574380 h 1574380"/>
              <a:gd name="connsiteX4-47" fmla="*/ 0 w 1360698"/>
              <a:gd name="connsiteY4-48" fmla="*/ 1556337 h 1574380"/>
              <a:gd name="connsiteX0-49" fmla="*/ 0 w 1303560"/>
              <a:gd name="connsiteY0-50" fmla="*/ 1556337 h 1574380"/>
              <a:gd name="connsiteX1-51" fmla="*/ 1226116 w 1303560"/>
              <a:gd name="connsiteY1-52" fmla="*/ 0 h 1574380"/>
              <a:gd name="connsiteX2-53" fmla="*/ 1303560 w 1303560"/>
              <a:gd name="connsiteY2-54" fmla="*/ 105569 h 1574380"/>
              <a:gd name="connsiteX3-55" fmla="*/ 415804 w 1303560"/>
              <a:gd name="connsiteY3-56" fmla="*/ 1574380 h 1574380"/>
              <a:gd name="connsiteX4-57" fmla="*/ 0 w 1303560"/>
              <a:gd name="connsiteY4-58" fmla="*/ 1556337 h 1574380"/>
              <a:gd name="connsiteX0-59" fmla="*/ 0 w 1246227"/>
              <a:gd name="connsiteY0-60" fmla="*/ 1580187 h 1580187"/>
              <a:gd name="connsiteX1-61" fmla="*/ 1168783 w 1246227"/>
              <a:gd name="connsiteY1-62" fmla="*/ 0 h 1580187"/>
              <a:gd name="connsiteX2-63" fmla="*/ 1246227 w 1246227"/>
              <a:gd name="connsiteY2-64" fmla="*/ 105569 h 1580187"/>
              <a:gd name="connsiteX3-65" fmla="*/ 358471 w 1246227"/>
              <a:gd name="connsiteY3-66" fmla="*/ 1574380 h 1580187"/>
              <a:gd name="connsiteX4-67" fmla="*/ 0 w 1246227"/>
              <a:gd name="connsiteY4-68" fmla="*/ 1580187 h 1580187"/>
            </a:gdLst>
            <a:ahLst/>
            <a:cxnLst>
              <a:cxn ang="0">
                <a:pos x="connsiteX0-59" y="connsiteY0-60"/>
              </a:cxn>
              <a:cxn ang="0">
                <a:pos x="connsiteX1-61" y="connsiteY1-62"/>
              </a:cxn>
              <a:cxn ang="0">
                <a:pos x="connsiteX2-63" y="connsiteY2-64"/>
              </a:cxn>
              <a:cxn ang="0">
                <a:pos x="connsiteX3-65" y="connsiteY3-66"/>
              </a:cxn>
              <a:cxn ang="0">
                <a:pos x="connsiteX4-67" y="connsiteY4-68"/>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 Placeholder 8"/>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1" fmla="*/ 0 w 3571215"/>
              <a:gd name="connsiteY0-2" fmla="*/ 2176150 h 2890087"/>
              <a:gd name="connsiteX1-3" fmla="*/ 2472666 w 3571215"/>
              <a:gd name="connsiteY1-4" fmla="*/ 36067 h 2890087"/>
              <a:gd name="connsiteX2-5" fmla="*/ 3571215 w 3571215"/>
              <a:gd name="connsiteY2-6" fmla="*/ 0 h 2890087"/>
              <a:gd name="connsiteX3-7" fmla="*/ 1392370 w 3571215"/>
              <a:gd name="connsiteY3-8" fmla="*/ 2792094 h 2890087"/>
              <a:gd name="connsiteX4-9" fmla="*/ 393183 w 3571215"/>
              <a:gd name="connsiteY4-10" fmla="*/ 2890087 h 2890087"/>
              <a:gd name="connsiteX5-11" fmla="*/ 0 w 3571215"/>
              <a:gd name="connsiteY5-12" fmla="*/ 2176150 h 2890087"/>
              <a:gd name="connsiteX0-13" fmla="*/ 0 w 3571215"/>
              <a:gd name="connsiteY0-14" fmla="*/ 2176150 h 2890087"/>
              <a:gd name="connsiteX1-15" fmla="*/ 2472666 w 3571215"/>
              <a:gd name="connsiteY1-16" fmla="*/ 36067 h 2890087"/>
              <a:gd name="connsiteX2-17" fmla="*/ 3571215 w 3571215"/>
              <a:gd name="connsiteY2-18" fmla="*/ 0 h 2890087"/>
              <a:gd name="connsiteX3-19" fmla="*/ 2626822 w 3571215"/>
              <a:gd name="connsiteY3-20" fmla="*/ 1399810 h 2890087"/>
              <a:gd name="connsiteX4-21" fmla="*/ 393183 w 3571215"/>
              <a:gd name="connsiteY4-22" fmla="*/ 2890087 h 2890087"/>
              <a:gd name="connsiteX5-23" fmla="*/ 0 w 3571215"/>
              <a:gd name="connsiteY5-24" fmla="*/ 2176150 h 2890087"/>
              <a:gd name="connsiteX0-25" fmla="*/ 0 w 3571215"/>
              <a:gd name="connsiteY0-26" fmla="*/ 2176150 h 2176150"/>
              <a:gd name="connsiteX1-27" fmla="*/ 2472666 w 3571215"/>
              <a:gd name="connsiteY1-28" fmla="*/ 36067 h 2176150"/>
              <a:gd name="connsiteX2-29" fmla="*/ 3571215 w 3571215"/>
              <a:gd name="connsiteY2-30" fmla="*/ 0 h 2176150"/>
              <a:gd name="connsiteX3-31" fmla="*/ 2626822 w 3571215"/>
              <a:gd name="connsiteY3-32" fmla="*/ 1399810 h 2176150"/>
              <a:gd name="connsiteX4-33" fmla="*/ 2309686 w 3571215"/>
              <a:gd name="connsiteY4-34" fmla="*/ 820126 h 2176150"/>
              <a:gd name="connsiteX5-35" fmla="*/ 0 w 3571215"/>
              <a:gd name="connsiteY5-36" fmla="*/ 2176150 h 2176150"/>
              <a:gd name="connsiteX0-37" fmla="*/ 0 w 1957093"/>
              <a:gd name="connsiteY0-38" fmla="*/ 318772 h 1399810"/>
              <a:gd name="connsiteX1-39" fmla="*/ 858544 w 1957093"/>
              <a:gd name="connsiteY1-40" fmla="*/ 36067 h 1399810"/>
              <a:gd name="connsiteX2-41" fmla="*/ 1957093 w 1957093"/>
              <a:gd name="connsiteY2-42" fmla="*/ 0 h 1399810"/>
              <a:gd name="connsiteX3-43" fmla="*/ 1012700 w 1957093"/>
              <a:gd name="connsiteY3-44" fmla="*/ 1399810 h 1399810"/>
              <a:gd name="connsiteX4-45" fmla="*/ 695564 w 1957093"/>
              <a:gd name="connsiteY4-46" fmla="*/ 820126 h 1399810"/>
              <a:gd name="connsiteX5-47" fmla="*/ 0 w 1957093"/>
              <a:gd name="connsiteY5-48" fmla="*/ 318772 h 1399810"/>
              <a:gd name="connsiteX0-49" fmla="*/ 0 w 1957093"/>
              <a:gd name="connsiteY0-50" fmla="*/ 318772 h 1399810"/>
              <a:gd name="connsiteX1-51" fmla="*/ 858544 w 1957093"/>
              <a:gd name="connsiteY1-52" fmla="*/ 36067 h 1399810"/>
              <a:gd name="connsiteX2-53" fmla="*/ 1957093 w 1957093"/>
              <a:gd name="connsiteY2-54" fmla="*/ 0 h 1399810"/>
              <a:gd name="connsiteX3-55" fmla="*/ 1012700 w 1957093"/>
              <a:gd name="connsiteY3-56" fmla="*/ 1399810 h 1399810"/>
              <a:gd name="connsiteX4-57" fmla="*/ 172487 w 1957093"/>
              <a:gd name="connsiteY4-58" fmla="*/ 1221089 h 1399810"/>
              <a:gd name="connsiteX5-59" fmla="*/ 0 w 1957093"/>
              <a:gd name="connsiteY5-60" fmla="*/ 318772 h 1399810"/>
            </a:gdLst>
            <a:ahLst/>
            <a:cxnLst>
              <a:cxn ang="0">
                <a:pos x="connsiteX0-49" y="connsiteY0-50"/>
              </a:cxn>
              <a:cxn ang="0">
                <a:pos x="connsiteX1-51" y="connsiteY1-52"/>
              </a:cxn>
              <a:cxn ang="0">
                <a:pos x="connsiteX2-53" y="connsiteY2-54"/>
              </a:cxn>
              <a:cxn ang="0">
                <a:pos x="connsiteX3-55" y="connsiteY3-56"/>
              </a:cxn>
              <a:cxn ang="0">
                <a:pos x="connsiteX4-57" y="connsiteY4-58"/>
              </a:cxn>
              <a:cxn ang="0">
                <a:pos x="connsiteX5-59" y="connsiteY5-60"/>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Freeform: Shape 13"/>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24" name="Freeform: Shape 23"/>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1" fmla="*/ 0 w 3571215"/>
              <a:gd name="connsiteY0-2" fmla="*/ 2176150 h 2890087"/>
              <a:gd name="connsiteX1-3" fmla="*/ 2472666 w 3571215"/>
              <a:gd name="connsiteY1-4" fmla="*/ 36067 h 2890087"/>
              <a:gd name="connsiteX2-5" fmla="*/ 3571215 w 3571215"/>
              <a:gd name="connsiteY2-6" fmla="*/ 0 h 2890087"/>
              <a:gd name="connsiteX3-7" fmla="*/ 1392370 w 3571215"/>
              <a:gd name="connsiteY3-8" fmla="*/ 2792094 h 2890087"/>
              <a:gd name="connsiteX4-9" fmla="*/ 393183 w 3571215"/>
              <a:gd name="connsiteY4-10" fmla="*/ 2890087 h 2890087"/>
              <a:gd name="connsiteX5-11" fmla="*/ 0 w 3571215"/>
              <a:gd name="connsiteY5-12" fmla="*/ 2176150 h 2890087"/>
              <a:gd name="connsiteX0-13" fmla="*/ 0 w 3571215"/>
              <a:gd name="connsiteY0-14" fmla="*/ 2176150 h 2890087"/>
              <a:gd name="connsiteX1-15" fmla="*/ 2472666 w 3571215"/>
              <a:gd name="connsiteY1-16" fmla="*/ 36067 h 2890087"/>
              <a:gd name="connsiteX2-17" fmla="*/ 3571215 w 3571215"/>
              <a:gd name="connsiteY2-18" fmla="*/ 0 h 2890087"/>
              <a:gd name="connsiteX3-19" fmla="*/ 2626822 w 3571215"/>
              <a:gd name="connsiteY3-20" fmla="*/ 1399810 h 2890087"/>
              <a:gd name="connsiteX4-21" fmla="*/ 393183 w 3571215"/>
              <a:gd name="connsiteY4-22" fmla="*/ 2890087 h 2890087"/>
              <a:gd name="connsiteX5-23" fmla="*/ 0 w 3571215"/>
              <a:gd name="connsiteY5-24" fmla="*/ 2176150 h 2890087"/>
              <a:gd name="connsiteX0-25" fmla="*/ 0 w 3571215"/>
              <a:gd name="connsiteY0-26" fmla="*/ 2176150 h 2176150"/>
              <a:gd name="connsiteX1-27" fmla="*/ 2472666 w 3571215"/>
              <a:gd name="connsiteY1-28" fmla="*/ 36067 h 2176150"/>
              <a:gd name="connsiteX2-29" fmla="*/ 3571215 w 3571215"/>
              <a:gd name="connsiteY2-30" fmla="*/ 0 h 2176150"/>
              <a:gd name="connsiteX3-31" fmla="*/ 2626822 w 3571215"/>
              <a:gd name="connsiteY3-32" fmla="*/ 1399810 h 2176150"/>
              <a:gd name="connsiteX4-33" fmla="*/ 2309686 w 3571215"/>
              <a:gd name="connsiteY4-34" fmla="*/ 820126 h 2176150"/>
              <a:gd name="connsiteX5-35" fmla="*/ 0 w 3571215"/>
              <a:gd name="connsiteY5-36" fmla="*/ 2176150 h 2176150"/>
              <a:gd name="connsiteX0-37" fmla="*/ 0 w 1957093"/>
              <a:gd name="connsiteY0-38" fmla="*/ 318772 h 1399810"/>
              <a:gd name="connsiteX1-39" fmla="*/ 858544 w 1957093"/>
              <a:gd name="connsiteY1-40" fmla="*/ 36067 h 1399810"/>
              <a:gd name="connsiteX2-41" fmla="*/ 1957093 w 1957093"/>
              <a:gd name="connsiteY2-42" fmla="*/ 0 h 1399810"/>
              <a:gd name="connsiteX3-43" fmla="*/ 1012700 w 1957093"/>
              <a:gd name="connsiteY3-44" fmla="*/ 1399810 h 1399810"/>
              <a:gd name="connsiteX4-45" fmla="*/ 695564 w 1957093"/>
              <a:gd name="connsiteY4-46" fmla="*/ 820126 h 1399810"/>
              <a:gd name="connsiteX5-47" fmla="*/ 0 w 1957093"/>
              <a:gd name="connsiteY5-48" fmla="*/ 318772 h 1399810"/>
              <a:gd name="connsiteX0-49" fmla="*/ 0 w 1957093"/>
              <a:gd name="connsiteY0-50" fmla="*/ 318772 h 1399810"/>
              <a:gd name="connsiteX1-51" fmla="*/ 858544 w 1957093"/>
              <a:gd name="connsiteY1-52" fmla="*/ 36067 h 1399810"/>
              <a:gd name="connsiteX2-53" fmla="*/ 1957093 w 1957093"/>
              <a:gd name="connsiteY2-54" fmla="*/ 0 h 1399810"/>
              <a:gd name="connsiteX3-55" fmla="*/ 1012700 w 1957093"/>
              <a:gd name="connsiteY3-56" fmla="*/ 1399810 h 1399810"/>
              <a:gd name="connsiteX4-57" fmla="*/ 172487 w 1957093"/>
              <a:gd name="connsiteY4-58" fmla="*/ 1221089 h 1399810"/>
              <a:gd name="connsiteX5-59" fmla="*/ 0 w 1957093"/>
              <a:gd name="connsiteY5-60" fmla="*/ 318772 h 1399810"/>
              <a:gd name="connsiteX0-61" fmla="*/ 0 w 1449157"/>
              <a:gd name="connsiteY0-62" fmla="*/ 282705 h 1363743"/>
              <a:gd name="connsiteX1-63" fmla="*/ 858544 w 1449157"/>
              <a:gd name="connsiteY1-64" fmla="*/ 0 h 1363743"/>
              <a:gd name="connsiteX2-65" fmla="*/ 1449157 w 1449157"/>
              <a:gd name="connsiteY2-66" fmla="*/ 715834 h 1363743"/>
              <a:gd name="connsiteX3-67" fmla="*/ 1012700 w 1449157"/>
              <a:gd name="connsiteY3-68" fmla="*/ 1363743 h 1363743"/>
              <a:gd name="connsiteX4-69" fmla="*/ 172487 w 1449157"/>
              <a:gd name="connsiteY4-70" fmla="*/ 1185022 h 1363743"/>
              <a:gd name="connsiteX5-71" fmla="*/ 0 w 1449157"/>
              <a:gd name="connsiteY5-72" fmla="*/ 282705 h 1363743"/>
              <a:gd name="connsiteX0-73" fmla="*/ 0 w 1449157"/>
              <a:gd name="connsiteY0-74" fmla="*/ 0 h 1081038"/>
              <a:gd name="connsiteX1-75" fmla="*/ 1449157 w 1449157"/>
              <a:gd name="connsiteY1-76" fmla="*/ 433129 h 1081038"/>
              <a:gd name="connsiteX2-77" fmla="*/ 1012700 w 1449157"/>
              <a:gd name="connsiteY2-78" fmla="*/ 1081038 h 1081038"/>
              <a:gd name="connsiteX3-79" fmla="*/ 172487 w 1449157"/>
              <a:gd name="connsiteY3-80" fmla="*/ 902317 h 1081038"/>
              <a:gd name="connsiteX4-81" fmla="*/ 0 w 1449157"/>
              <a:gd name="connsiteY4-82" fmla="*/ 0 h 1081038"/>
            </a:gdLst>
            <a:ahLst/>
            <a:cxnLst>
              <a:cxn ang="0">
                <a:pos x="connsiteX0-73" y="connsiteY0-74"/>
              </a:cxn>
              <a:cxn ang="0">
                <a:pos x="connsiteX1-75" y="connsiteY1-76"/>
              </a:cxn>
              <a:cxn ang="0">
                <a:pos x="connsiteX2-77" y="connsiteY2-78"/>
              </a:cxn>
              <a:cxn ang="0">
                <a:pos x="connsiteX3-79" y="connsiteY3-80"/>
              </a:cxn>
              <a:cxn ang="0">
                <a:pos x="connsiteX4-81" y="connsiteY4-82"/>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itchFamily="18" charset="0"/>
                <a:cs typeface="Times New Roman" pitchFamily="18" charset="0"/>
              </a:defRPr>
            </a:lvl1pPr>
          </a:lstStyle>
          <a:p>
            <a:r>
              <a:rPr lang="en-ZA"/>
              <a:t>Insert or Drag and Drop Image Here</a:t>
            </a:r>
          </a:p>
        </p:txBody>
      </p:sp>
      <p:sp>
        <p:nvSpPr>
          <p:cNvPr id="2" name="Title 1"/>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dirty="0"/>
              <a:t>Thank You</a:t>
            </a:r>
            <a:endParaRPr lang="en-ZA" dirty="0"/>
          </a:p>
        </p:txBody>
      </p:sp>
      <p:sp>
        <p:nvSpPr>
          <p:cNvPr id="3" name="Subtitle 2"/>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cxnSp>
        <p:nvCxnSpPr>
          <p:cNvPr id="5" name="Straight Connector 4"/>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Contact Number</a:t>
            </a:r>
            <a:endParaRPr lang="en-ZA" dirty="0"/>
          </a:p>
        </p:txBody>
      </p:sp>
      <p:sp>
        <p:nvSpPr>
          <p:cNvPr id="9" name="Text Placeholder 5"/>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Email or Social Media Handle</a:t>
            </a:r>
            <a:endParaRPr lang="en-ZA" dirty="0"/>
          </a:p>
        </p:txBody>
      </p:sp>
      <p:sp>
        <p:nvSpPr>
          <p:cNvPr id="8" name="Picture Placeholder 5"/>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a:t>Logo</a:t>
            </a:r>
          </a:p>
        </p:txBody>
      </p:sp>
      <p:sp>
        <p:nvSpPr>
          <p:cNvPr id="10" name="Text Placeholder 5"/>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Website Address</a:t>
            </a:r>
            <a:endParaRPr lang="en-ZA"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dirty="0"/>
              <a:t>Click to edit Master </a:t>
            </a:r>
            <a:br>
              <a:rPr lang="en-US" dirty="0"/>
            </a:br>
            <a:r>
              <a:rPr lang="en-US" dirty="0"/>
              <a:t>title style</a:t>
            </a:r>
            <a:endParaRPr lang="en-ZA" dirty="0"/>
          </a:p>
        </p:txBody>
      </p:sp>
      <p:sp>
        <p:nvSpPr>
          <p:cNvPr id="3" name="Subtitle 2"/>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Freeform: Shape 4"/>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reeform: Shape 5"/>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Freeform: Shape 6"/>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Freeform: Shape 7"/>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reeform: Shape 8"/>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reeform: Shape 9"/>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1" fmla="*/ 0 w 1980696"/>
              <a:gd name="connsiteY0-2" fmla="*/ 1680311 h 1680311"/>
              <a:gd name="connsiteX1-3" fmla="*/ 1337031 w 1980696"/>
              <a:gd name="connsiteY1-4" fmla="*/ 0 h 1680311"/>
              <a:gd name="connsiteX2-5" fmla="*/ 1980696 w 1980696"/>
              <a:gd name="connsiteY2-6" fmla="*/ 1143817 h 1680311"/>
              <a:gd name="connsiteX3-7" fmla="*/ 1459417 w 1980696"/>
              <a:gd name="connsiteY3-8" fmla="*/ 1680311 h 1680311"/>
              <a:gd name="connsiteX4" fmla="*/ 0 w 1980696"/>
              <a:gd name="connsiteY4" fmla="*/ 1680311 h 1680311"/>
              <a:gd name="connsiteX0-9" fmla="*/ 0 w 1459417"/>
              <a:gd name="connsiteY0-10" fmla="*/ 1680311 h 1680311"/>
              <a:gd name="connsiteX1-11" fmla="*/ 1337031 w 1459417"/>
              <a:gd name="connsiteY1-12" fmla="*/ 0 h 1680311"/>
              <a:gd name="connsiteX2-13" fmla="*/ 1360698 w 1459417"/>
              <a:gd name="connsiteY2-14" fmla="*/ 208215 h 1680311"/>
              <a:gd name="connsiteX3-15" fmla="*/ 1459417 w 1459417"/>
              <a:gd name="connsiteY3-16" fmla="*/ 1680311 h 1680311"/>
              <a:gd name="connsiteX4-17" fmla="*/ 0 w 1459417"/>
              <a:gd name="connsiteY4-18" fmla="*/ 1680311 h 1680311"/>
              <a:gd name="connsiteX0-19" fmla="*/ 0 w 1360698"/>
              <a:gd name="connsiteY0-20" fmla="*/ 1680311 h 1688402"/>
              <a:gd name="connsiteX1-21" fmla="*/ 1337031 w 1360698"/>
              <a:gd name="connsiteY1-22" fmla="*/ 0 h 1688402"/>
              <a:gd name="connsiteX2-23" fmla="*/ 1360698 w 1360698"/>
              <a:gd name="connsiteY2-24" fmla="*/ 208215 h 1688402"/>
              <a:gd name="connsiteX3-25" fmla="*/ 278710 w 1360698"/>
              <a:gd name="connsiteY3-26" fmla="*/ 1688402 h 1688402"/>
              <a:gd name="connsiteX4-27" fmla="*/ 0 w 1360698"/>
              <a:gd name="connsiteY4-28" fmla="*/ 1680311 h 1688402"/>
              <a:gd name="connsiteX0-29" fmla="*/ 0 w 1360698"/>
              <a:gd name="connsiteY0-30" fmla="*/ 1680311 h 1698354"/>
              <a:gd name="connsiteX1-31" fmla="*/ 1337031 w 1360698"/>
              <a:gd name="connsiteY1-32" fmla="*/ 0 h 1698354"/>
              <a:gd name="connsiteX2-33" fmla="*/ 1360698 w 1360698"/>
              <a:gd name="connsiteY2-34" fmla="*/ 208215 h 1698354"/>
              <a:gd name="connsiteX3-35" fmla="*/ 415804 w 1360698"/>
              <a:gd name="connsiteY3-36" fmla="*/ 1698354 h 1698354"/>
              <a:gd name="connsiteX4-37" fmla="*/ 0 w 1360698"/>
              <a:gd name="connsiteY4-38" fmla="*/ 1680311 h 1698354"/>
              <a:gd name="connsiteX0-39" fmla="*/ 0 w 1360698"/>
              <a:gd name="connsiteY0-40" fmla="*/ 1556337 h 1574380"/>
              <a:gd name="connsiteX1-41" fmla="*/ 1226116 w 1360698"/>
              <a:gd name="connsiteY1-42" fmla="*/ 0 h 1574380"/>
              <a:gd name="connsiteX2-43" fmla="*/ 1360698 w 1360698"/>
              <a:gd name="connsiteY2-44" fmla="*/ 84241 h 1574380"/>
              <a:gd name="connsiteX3-45" fmla="*/ 415804 w 1360698"/>
              <a:gd name="connsiteY3-46" fmla="*/ 1574380 h 1574380"/>
              <a:gd name="connsiteX4-47" fmla="*/ 0 w 1360698"/>
              <a:gd name="connsiteY4-48" fmla="*/ 1556337 h 1574380"/>
              <a:gd name="connsiteX0-49" fmla="*/ 0 w 1303560"/>
              <a:gd name="connsiteY0-50" fmla="*/ 1556337 h 1574380"/>
              <a:gd name="connsiteX1-51" fmla="*/ 1226116 w 1303560"/>
              <a:gd name="connsiteY1-52" fmla="*/ 0 h 1574380"/>
              <a:gd name="connsiteX2-53" fmla="*/ 1303560 w 1303560"/>
              <a:gd name="connsiteY2-54" fmla="*/ 105569 h 1574380"/>
              <a:gd name="connsiteX3-55" fmla="*/ 415804 w 1303560"/>
              <a:gd name="connsiteY3-56" fmla="*/ 1574380 h 1574380"/>
              <a:gd name="connsiteX4-57" fmla="*/ 0 w 1303560"/>
              <a:gd name="connsiteY4-58" fmla="*/ 1556337 h 1574380"/>
              <a:gd name="connsiteX0-59" fmla="*/ 0 w 1246227"/>
              <a:gd name="connsiteY0-60" fmla="*/ 1580187 h 1580187"/>
              <a:gd name="connsiteX1-61" fmla="*/ 1168783 w 1246227"/>
              <a:gd name="connsiteY1-62" fmla="*/ 0 h 1580187"/>
              <a:gd name="connsiteX2-63" fmla="*/ 1246227 w 1246227"/>
              <a:gd name="connsiteY2-64" fmla="*/ 105569 h 1580187"/>
              <a:gd name="connsiteX3-65" fmla="*/ 358471 w 1246227"/>
              <a:gd name="connsiteY3-66" fmla="*/ 1574380 h 1580187"/>
              <a:gd name="connsiteX4-67" fmla="*/ 0 w 1246227"/>
              <a:gd name="connsiteY4-68" fmla="*/ 1580187 h 1580187"/>
            </a:gdLst>
            <a:ahLst/>
            <a:cxnLst>
              <a:cxn ang="0">
                <a:pos x="connsiteX0-59" y="connsiteY0-60"/>
              </a:cxn>
              <a:cxn ang="0">
                <a:pos x="connsiteX1-61" y="connsiteY1-62"/>
              </a:cxn>
              <a:cxn ang="0">
                <a:pos x="connsiteX2-63" y="connsiteY2-64"/>
              </a:cxn>
              <a:cxn ang="0">
                <a:pos x="connsiteX3-65" y="connsiteY3-66"/>
              </a:cxn>
              <a:cxn ang="0">
                <a:pos x="connsiteX4-67" y="connsiteY4-68"/>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reeform: Shape 10"/>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reeform: Shape 11"/>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Picture Placeholder 31"/>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itchFamily="18" charset="0"/>
                <a:cs typeface="Times New Roman" pitchFamily="18" charset="0"/>
              </a:defRPr>
            </a:lvl1pPr>
          </a:lstStyle>
          <a:p>
            <a:r>
              <a:rPr lang="en-ZA"/>
              <a:t>Insert or Drag and Drop Image Here</a:t>
            </a:r>
          </a:p>
        </p:txBody>
      </p:sp>
      <p:sp>
        <p:nvSpPr>
          <p:cNvPr id="2" name="Title 1"/>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p:cNvSpPr>
            <a:spLocks noGrp="1"/>
          </p:cNvSpPr>
          <p:nvPr>
            <p:ph type="sldNum" sz="quarter" idx="14"/>
          </p:nvPr>
        </p:nvSpPr>
        <p:spPr/>
        <p:txBody>
          <a:bodyPr/>
          <a:lstStyle/>
          <a:p>
            <a:fld id="{19B51A1E-902D-48AF-9020-955120F399B6}" type="slidenum">
              <a:rPr lang="en-ZA" smtClean="0"/>
              <a:t>‹#›</a:t>
            </a:fld>
            <a:endParaRPr lang="en-ZA"/>
          </a:p>
        </p:txBody>
      </p:sp>
      <p:sp>
        <p:nvSpPr>
          <p:cNvPr id="6" name="TextBox 5"/>
          <p:cNvSpPr txBox="1"/>
          <p:nvPr userDrawn="1"/>
        </p:nvSpPr>
        <p:spPr>
          <a:xfrm>
            <a:off x="5861957" y="6613071"/>
            <a:ext cx="0" cy="0"/>
          </a:xfrm>
          <a:prstGeom prst="rect">
            <a:avLst/>
          </a:prstGeom>
          <a:noFill/>
        </p:spPr>
        <p:txBody>
          <a:bodyPr wrap="none" lIns="0" tIns="0" rIns="0" bIns="0" rtlCol="0">
            <a:noAutofit/>
          </a:bodyPr>
          <a:lstStyle/>
          <a:p>
            <a:pPr algn="l"/>
            <a:endParaRPr lang="en-US" sz="1200">
              <a:solidFill>
                <a:schemeClr val="tx1">
                  <a:lumMod val="75000"/>
                  <a:lumOff val="25000"/>
                </a:schemeClr>
              </a:solidFill>
              <a:latin typeface="+mn-l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p:cNvSpPr>
            <a:spLocks noGrp="1"/>
          </p:cNvSpPr>
          <p:nvPr>
            <p:ph type="sldNum" sz="quarter" idx="14"/>
          </p:nvPr>
        </p:nvSpPr>
        <p:spPr/>
        <p:txBody>
          <a:bodyPr/>
          <a:lstStyle/>
          <a:p>
            <a:fld id="{19B51A1E-902D-48AF-9020-955120F399B6}" type="slidenum">
              <a:rPr lang="en-ZA" smtClean="0"/>
              <a:t>‹#›</a:t>
            </a:fld>
            <a:endParaRPr lang="en-ZA"/>
          </a:p>
        </p:txBody>
      </p:sp>
      <p:sp>
        <p:nvSpPr>
          <p:cNvPr id="6" name="TextBox 5"/>
          <p:cNvSpPr txBox="1"/>
          <p:nvPr userDrawn="1"/>
        </p:nvSpPr>
        <p:spPr>
          <a:xfrm>
            <a:off x="5861957" y="6613071"/>
            <a:ext cx="0" cy="0"/>
          </a:xfrm>
          <a:prstGeom prst="rect">
            <a:avLst/>
          </a:prstGeom>
          <a:noFill/>
        </p:spPr>
        <p:txBody>
          <a:bodyPr wrap="none" lIns="0" tIns="0" rIns="0" bIns="0" rtlCol="0">
            <a:noAutofit/>
          </a:bodyPr>
          <a:lstStyle/>
          <a:p>
            <a:pPr algn="l"/>
            <a:endParaRPr lang="en-US" sz="1200">
              <a:solidFill>
                <a:schemeClr val="tx1">
                  <a:lumMod val="75000"/>
                  <a:lumOff val="25000"/>
                </a:schemeClr>
              </a:solidFill>
              <a:latin typeface="+mn-lt"/>
            </a:endParaRPr>
          </a:p>
        </p:txBody>
      </p:sp>
      <p:sp>
        <p:nvSpPr>
          <p:cNvPr id="13" name="Freeform: Shape 12"/>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14" name="Freeform: Shape 13"/>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1" fmla="*/ 0 w 1980696"/>
              <a:gd name="connsiteY0-2" fmla="*/ 1680311 h 1680311"/>
              <a:gd name="connsiteX1-3" fmla="*/ 1337031 w 1980696"/>
              <a:gd name="connsiteY1-4" fmla="*/ 0 h 1680311"/>
              <a:gd name="connsiteX2-5" fmla="*/ 1980696 w 1980696"/>
              <a:gd name="connsiteY2-6" fmla="*/ 1143817 h 1680311"/>
              <a:gd name="connsiteX3-7" fmla="*/ 1459417 w 1980696"/>
              <a:gd name="connsiteY3-8" fmla="*/ 1680311 h 1680311"/>
              <a:gd name="connsiteX4" fmla="*/ 0 w 1980696"/>
              <a:gd name="connsiteY4" fmla="*/ 1680311 h 1680311"/>
              <a:gd name="connsiteX0-9" fmla="*/ 0 w 1459417"/>
              <a:gd name="connsiteY0-10" fmla="*/ 1680311 h 1680311"/>
              <a:gd name="connsiteX1-11" fmla="*/ 1337031 w 1459417"/>
              <a:gd name="connsiteY1-12" fmla="*/ 0 h 1680311"/>
              <a:gd name="connsiteX2-13" fmla="*/ 1360698 w 1459417"/>
              <a:gd name="connsiteY2-14" fmla="*/ 208215 h 1680311"/>
              <a:gd name="connsiteX3-15" fmla="*/ 1459417 w 1459417"/>
              <a:gd name="connsiteY3-16" fmla="*/ 1680311 h 1680311"/>
              <a:gd name="connsiteX4-17" fmla="*/ 0 w 1459417"/>
              <a:gd name="connsiteY4-18" fmla="*/ 1680311 h 1680311"/>
              <a:gd name="connsiteX0-19" fmla="*/ 0 w 1360698"/>
              <a:gd name="connsiteY0-20" fmla="*/ 1680311 h 1688402"/>
              <a:gd name="connsiteX1-21" fmla="*/ 1337031 w 1360698"/>
              <a:gd name="connsiteY1-22" fmla="*/ 0 h 1688402"/>
              <a:gd name="connsiteX2-23" fmla="*/ 1360698 w 1360698"/>
              <a:gd name="connsiteY2-24" fmla="*/ 208215 h 1688402"/>
              <a:gd name="connsiteX3-25" fmla="*/ 278710 w 1360698"/>
              <a:gd name="connsiteY3-26" fmla="*/ 1688402 h 1688402"/>
              <a:gd name="connsiteX4-27" fmla="*/ 0 w 1360698"/>
              <a:gd name="connsiteY4-28" fmla="*/ 1680311 h 1688402"/>
              <a:gd name="connsiteX0-29" fmla="*/ 0 w 1360698"/>
              <a:gd name="connsiteY0-30" fmla="*/ 1680311 h 1698354"/>
              <a:gd name="connsiteX1-31" fmla="*/ 1337031 w 1360698"/>
              <a:gd name="connsiteY1-32" fmla="*/ 0 h 1698354"/>
              <a:gd name="connsiteX2-33" fmla="*/ 1360698 w 1360698"/>
              <a:gd name="connsiteY2-34" fmla="*/ 208215 h 1698354"/>
              <a:gd name="connsiteX3-35" fmla="*/ 415804 w 1360698"/>
              <a:gd name="connsiteY3-36" fmla="*/ 1698354 h 1698354"/>
              <a:gd name="connsiteX4-37" fmla="*/ 0 w 1360698"/>
              <a:gd name="connsiteY4-38" fmla="*/ 1680311 h 1698354"/>
              <a:gd name="connsiteX0-39" fmla="*/ 0 w 1360698"/>
              <a:gd name="connsiteY0-40" fmla="*/ 1556337 h 1574380"/>
              <a:gd name="connsiteX1-41" fmla="*/ 1226116 w 1360698"/>
              <a:gd name="connsiteY1-42" fmla="*/ 0 h 1574380"/>
              <a:gd name="connsiteX2-43" fmla="*/ 1360698 w 1360698"/>
              <a:gd name="connsiteY2-44" fmla="*/ 84241 h 1574380"/>
              <a:gd name="connsiteX3-45" fmla="*/ 415804 w 1360698"/>
              <a:gd name="connsiteY3-46" fmla="*/ 1574380 h 1574380"/>
              <a:gd name="connsiteX4-47" fmla="*/ 0 w 1360698"/>
              <a:gd name="connsiteY4-48" fmla="*/ 1556337 h 1574380"/>
              <a:gd name="connsiteX0-49" fmla="*/ 0 w 1303560"/>
              <a:gd name="connsiteY0-50" fmla="*/ 1556337 h 1574380"/>
              <a:gd name="connsiteX1-51" fmla="*/ 1226116 w 1303560"/>
              <a:gd name="connsiteY1-52" fmla="*/ 0 h 1574380"/>
              <a:gd name="connsiteX2-53" fmla="*/ 1303560 w 1303560"/>
              <a:gd name="connsiteY2-54" fmla="*/ 105569 h 1574380"/>
              <a:gd name="connsiteX3-55" fmla="*/ 415804 w 1303560"/>
              <a:gd name="connsiteY3-56" fmla="*/ 1574380 h 1574380"/>
              <a:gd name="connsiteX4-57" fmla="*/ 0 w 1303560"/>
              <a:gd name="connsiteY4-58" fmla="*/ 1556337 h 1574380"/>
              <a:gd name="connsiteX0-59" fmla="*/ 0 w 1246227"/>
              <a:gd name="connsiteY0-60" fmla="*/ 1580187 h 1580187"/>
              <a:gd name="connsiteX1-61" fmla="*/ 1168783 w 1246227"/>
              <a:gd name="connsiteY1-62" fmla="*/ 0 h 1580187"/>
              <a:gd name="connsiteX2-63" fmla="*/ 1246227 w 1246227"/>
              <a:gd name="connsiteY2-64" fmla="*/ 105569 h 1580187"/>
              <a:gd name="connsiteX3-65" fmla="*/ 358471 w 1246227"/>
              <a:gd name="connsiteY3-66" fmla="*/ 1574380 h 1580187"/>
              <a:gd name="connsiteX4-67" fmla="*/ 0 w 1246227"/>
              <a:gd name="connsiteY4-68" fmla="*/ 1580187 h 1580187"/>
            </a:gdLst>
            <a:ahLst/>
            <a:cxnLst>
              <a:cxn ang="0">
                <a:pos x="connsiteX0-59" y="connsiteY0-60"/>
              </a:cxn>
              <a:cxn ang="0">
                <a:pos x="connsiteX1-61" y="connsiteY1-62"/>
              </a:cxn>
              <a:cxn ang="0">
                <a:pos x="connsiteX2-63" y="connsiteY2-64"/>
              </a:cxn>
              <a:cxn ang="0">
                <a:pos x="connsiteX3-65" y="connsiteY3-66"/>
              </a:cxn>
              <a:cxn ang="0">
                <a:pos x="connsiteX4-67" y="connsiteY4-68"/>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6"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14" name="Freeform: Shape 13"/>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1" fmla="*/ 0 w 1980696"/>
              <a:gd name="connsiteY0-2" fmla="*/ 1680311 h 1680311"/>
              <a:gd name="connsiteX1-3" fmla="*/ 1337031 w 1980696"/>
              <a:gd name="connsiteY1-4" fmla="*/ 0 h 1680311"/>
              <a:gd name="connsiteX2-5" fmla="*/ 1980696 w 1980696"/>
              <a:gd name="connsiteY2-6" fmla="*/ 1143817 h 1680311"/>
              <a:gd name="connsiteX3-7" fmla="*/ 1459417 w 1980696"/>
              <a:gd name="connsiteY3-8" fmla="*/ 1680311 h 1680311"/>
              <a:gd name="connsiteX4" fmla="*/ 0 w 1980696"/>
              <a:gd name="connsiteY4" fmla="*/ 1680311 h 1680311"/>
              <a:gd name="connsiteX0-9" fmla="*/ 0 w 1459417"/>
              <a:gd name="connsiteY0-10" fmla="*/ 1680311 h 1680311"/>
              <a:gd name="connsiteX1-11" fmla="*/ 1337031 w 1459417"/>
              <a:gd name="connsiteY1-12" fmla="*/ 0 h 1680311"/>
              <a:gd name="connsiteX2-13" fmla="*/ 1360698 w 1459417"/>
              <a:gd name="connsiteY2-14" fmla="*/ 208215 h 1680311"/>
              <a:gd name="connsiteX3-15" fmla="*/ 1459417 w 1459417"/>
              <a:gd name="connsiteY3-16" fmla="*/ 1680311 h 1680311"/>
              <a:gd name="connsiteX4-17" fmla="*/ 0 w 1459417"/>
              <a:gd name="connsiteY4-18" fmla="*/ 1680311 h 1680311"/>
              <a:gd name="connsiteX0-19" fmla="*/ 0 w 1360698"/>
              <a:gd name="connsiteY0-20" fmla="*/ 1680311 h 1688402"/>
              <a:gd name="connsiteX1-21" fmla="*/ 1337031 w 1360698"/>
              <a:gd name="connsiteY1-22" fmla="*/ 0 h 1688402"/>
              <a:gd name="connsiteX2-23" fmla="*/ 1360698 w 1360698"/>
              <a:gd name="connsiteY2-24" fmla="*/ 208215 h 1688402"/>
              <a:gd name="connsiteX3-25" fmla="*/ 278710 w 1360698"/>
              <a:gd name="connsiteY3-26" fmla="*/ 1688402 h 1688402"/>
              <a:gd name="connsiteX4-27" fmla="*/ 0 w 1360698"/>
              <a:gd name="connsiteY4-28" fmla="*/ 1680311 h 1688402"/>
              <a:gd name="connsiteX0-29" fmla="*/ 0 w 1360698"/>
              <a:gd name="connsiteY0-30" fmla="*/ 1680311 h 1698354"/>
              <a:gd name="connsiteX1-31" fmla="*/ 1337031 w 1360698"/>
              <a:gd name="connsiteY1-32" fmla="*/ 0 h 1698354"/>
              <a:gd name="connsiteX2-33" fmla="*/ 1360698 w 1360698"/>
              <a:gd name="connsiteY2-34" fmla="*/ 208215 h 1698354"/>
              <a:gd name="connsiteX3-35" fmla="*/ 415804 w 1360698"/>
              <a:gd name="connsiteY3-36" fmla="*/ 1698354 h 1698354"/>
              <a:gd name="connsiteX4-37" fmla="*/ 0 w 1360698"/>
              <a:gd name="connsiteY4-38" fmla="*/ 1680311 h 1698354"/>
              <a:gd name="connsiteX0-39" fmla="*/ 0 w 1360698"/>
              <a:gd name="connsiteY0-40" fmla="*/ 1556337 h 1574380"/>
              <a:gd name="connsiteX1-41" fmla="*/ 1226116 w 1360698"/>
              <a:gd name="connsiteY1-42" fmla="*/ 0 h 1574380"/>
              <a:gd name="connsiteX2-43" fmla="*/ 1360698 w 1360698"/>
              <a:gd name="connsiteY2-44" fmla="*/ 84241 h 1574380"/>
              <a:gd name="connsiteX3-45" fmla="*/ 415804 w 1360698"/>
              <a:gd name="connsiteY3-46" fmla="*/ 1574380 h 1574380"/>
              <a:gd name="connsiteX4-47" fmla="*/ 0 w 1360698"/>
              <a:gd name="connsiteY4-48" fmla="*/ 1556337 h 1574380"/>
              <a:gd name="connsiteX0-49" fmla="*/ 0 w 1303560"/>
              <a:gd name="connsiteY0-50" fmla="*/ 1556337 h 1574380"/>
              <a:gd name="connsiteX1-51" fmla="*/ 1226116 w 1303560"/>
              <a:gd name="connsiteY1-52" fmla="*/ 0 h 1574380"/>
              <a:gd name="connsiteX2-53" fmla="*/ 1303560 w 1303560"/>
              <a:gd name="connsiteY2-54" fmla="*/ 105569 h 1574380"/>
              <a:gd name="connsiteX3-55" fmla="*/ 415804 w 1303560"/>
              <a:gd name="connsiteY3-56" fmla="*/ 1574380 h 1574380"/>
              <a:gd name="connsiteX4-57" fmla="*/ 0 w 1303560"/>
              <a:gd name="connsiteY4-58" fmla="*/ 1556337 h 1574380"/>
              <a:gd name="connsiteX0-59" fmla="*/ 0 w 1246227"/>
              <a:gd name="connsiteY0-60" fmla="*/ 1580187 h 1580187"/>
              <a:gd name="connsiteX1-61" fmla="*/ 1168783 w 1246227"/>
              <a:gd name="connsiteY1-62" fmla="*/ 0 h 1580187"/>
              <a:gd name="connsiteX2-63" fmla="*/ 1246227 w 1246227"/>
              <a:gd name="connsiteY2-64" fmla="*/ 105569 h 1580187"/>
              <a:gd name="connsiteX3-65" fmla="*/ 358471 w 1246227"/>
              <a:gd name="connsiteY3-66" fmla="*/ 1574380 h 1580187"/>
              <a:gd name="connsiteX4-67" fmla="*/ 0 w 1246227"/>
              <a:gd name="connsiteY4-68" fmla="*/ 1580187 h 1580187"/>
            </a:gdLst>
            <a:ahLst/>
            <a:cxnLst>
              <a:cxn ang="0">
                <a:pos x="connsiteX0-59" y="connsiteY0-60"/>
              </a:cxn>
              <a:cxn ang="0">
                <a:pos x="connsiteX1-61" y="connsiteY1-62"/>
              </a:cxn>
              <a:cxn ang="0">
                <a:pos x="connsiteX2-63" y="connsiteY2-64"/>
              </a:cxn>
              <a:cxn ang="0">
                <a:pos x="connsiteX3-65" y="connsiteY3-66"/>
              </a:cxn>
              <a:cxn ang="0">
                <a:pos x="connsiteX4-67" y="connsiteY4-68"/>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6"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Picture Placeholder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14" name="Freeform: Shape 13"/>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1" fmla="*/ 0 w 1980696"/>
              <a:gd name="connsiteY0-2" fmla="*/ 1680311 h 1680311"/>
              <a:gd name="connsiteX1-3" fmla="*/ 1337031 w 1980696"/>
              <a:gd name="connsiteY1-4" fmla="*/ 0 h 1680311"/>
              <a:gd name="connsiteX2-5" fmla="*/ 1980696 w 1980696"/>
              <a:gd name="connsiteY2-6" fmla="*/ 1143817 h 1680311"/>
              <a:gd name="connsiteX3-7" fmla="*/ 1459417 w 1980696"/>
              <a:gd name="connsiteY3-8" fmla="*/ 1680311 h 1680311"/>
              <a:gd name="connsiteX4" fmla="*/ 0 w 1980696"/>
              <a:gd name="connsiteY4" fmla="*/ 1680311 h 1680311"/>
              <a:gd name="connsiteX0-9" fmla="*/ 0 w 1459417"/>
              <a:gd name="connsiteY0-10" fmla="*/ 1680311 h 1680311"/>
              <a:gd name="connsiteX1-11" fmla="*/ 1337031 w 1459417"/>
              <a:gd name="connsiteY1-12" fmla="*/ 0 h 1680311"/>
              <a:gd name="connsiteX2-13" fmla="*/ 1360698 w 1459417"/>
              <a:gd name="connsiteY2-14" fmla="*/ 208215 h 1680311"/>
              <a:gd name="connsiteX3-15" fmla="*/ 1459417 w 1459417"/>
              <a:gd name="connsiteY3-16" fmla="*/ 1680311 h 1680311"/>
              <a:gd name="connsiteX4-17" fmla="*/ 0 w 1459417"/>
              <a:gd name="connsiteY4-18" fmla="*/ 1680311 h 1680311"/>
              <a:gd name="connsiteX0-19" fmla="*/ 0 w 1360698"/>
              <a:gd name="connsiteY0-20" fmla="*/ 1680311 h 1688402"/>
              <a:gd name="connsiteX1-21" fmla="*/ 1337031 w 1360698"/>
              <a:gd name="connsiteY1-22" fmla="*/ 0 h 1688402"/>
              <a:gd name="connsiteX2-23" fmla="*/ 1360698 w 1360698"/>
              <a:gd name="connsiteY2-24" fmla="*/ 208215 h 1688402"/>
              <a:gd name="connsiteX3-25" fmla="*/ 278710 w 1360698"/>
              <a:gd name="connsiteY3-26" fmla="*/ 1688402 h 1688402"/>
              <a:gd name="connsiteX4-27" fmla="*/ 0 w 1360698"/>
              <a:gd name="connsiteY4-28" fmla="*/ 1680311 h 1688402"/>
              <a:gd name="connsiteX0-29" fmla="*/ 0 w 1360698"/>
              <a:gd name="connsiteY0-30" fmla="*/ 1680311 h 1698354"/>
              <a:gd name="connsiteX1-31" fmla="*/ 1337031 w 1360698"/>
              <a:gd name="connsiteY1-32" fmla="*/ 0 h 1698354"/>
              <a:gd name="connsiteX2-33" fmla="*/ 1360698 w 1360698"/>
              <a:gd name="connsiteY2-34" fmla="*/ 208215 h 1698354"/>
              <a:gd name="connsiteX3-35" fmla="*/ 415804 w 1360698"/>
              <a:gd name="connsiteY3-36" fmla="*/ 1698354 h 1698354"/>
              <a:gd name="connsiteX4-37" fmla="*/ 0 w 1360698"/>
              <a:gd name="connsiteY4-38" fmla="*/ 1680311 h 1698354"/>
              <a:gd name="connsiteX0-39" fmla="*/ 0 w 1360698"/>
              <a:gd name="connsiteY0-40" fmla="*/ 1556337 h 1574380"/>
              <a:gd name="connsiteX1-41" fmla="*/ 1226116 w 1360698"/>
              <a:gd name="connsiteY1-42" fmla="*/ 0 h 1574380"/>
              <a:gd name="connsiteX2-43" fmla="*/ 1360698 w 1360698"/>
              <a:gd name="connsiteY2-44" fmla="*/ 84241 h 1574380"/>
              <a:gd name="connsiteX3-45" fmla="*/ 415804 w 1360698"/>
              <a:gd name="connsiteY3-46" fmla="*/ 1574380 h 1574380"/>
              <a:gd name="connsiteX4-47" fmla="*/ 0 w 1360698"/>
              <a:gd name="connsiteY4-48" fmla="*/ 1556337 h 1574380"/>
              <a:gd name="connsiteX0-49" fmla="*/ 0 w 1303560"/>
              <a:gd name="connsiteY0-50" fmla="*/ 1556337 h 1574380"/>
              <a:gd name="connsiteX1-51" fmla="*/ 1226116 w 1303560"/>
              <a:gd name="connsiteY1-52" fmla="*/ 0 h 1574380"/>
              <a:gd name="connsiteX2-53" fmla="*/ 1303560 w 1303560"/>
              <a:gd name="connsiteY2-54" fmla="*/ 105569 h 1574380"/>
              <a:gd name="connsiteX3-55" fmla="*/ 415804 w 1303560"/>
              <a:gd name="connsiteY3-56" fmla="*/ 1574380 h 1574380"/>
              <a:gd name="connsiteX4-57" fmla="*/ 0 w 1303560"/>
              <a:gd name="connsiteY4-58" fmla="*/ 1556337 h 1574380"/>
              <a:gd name="connsiteX0-59" fmla="*/ 0 w 1246227"/>
              <a:gd name="connsiteY0-60" fmla="*/ 1580187 h 1580187"/>
              <a:gd name="connsiteX1-61" fmla="*/ 1168783 w 1246227"/>
              <a:gd name="connsiteY1-62" fmla="*/ 0 h 1580187"/>
              <a:gd name="connsiteX2-63" fmla="*/ 1246227 w 1246227"/>
              <a:gd name="connsiteY2-64" fmla="*/ 105569 h 1580187"/>
              <a:gd name="connsiteX3-65" fmla="*/ 358471 w 1246227"/>
              <a:gd name="connsiteY3-66" fmla="*/ 1574380 h 1580187"/>
              <a:gd name="connsiteX4-67" fmla="*/ 0 w 1246227"/>
              <a:gd name="connsiteY4-68" fmla="*/ 1580187 h 1580187"/>
            </a:gdLst>
            <a:ahLst/>
            <a:cxnLst>
              <a:cxn ang="0">
                <a:pos x="connsiteX0-59" y="connsiteY0-60"/>
              </a:cxn>
              <a:cxn ang="0">
                <a:pos x="connsiteX1-61" y="connsiteY1-62"/>
              </a:cxn>
              <a:cxn ang="0">
                <a:pos x="connsiteX2-63" y="connsiteY2-64"/>
              </a:cxn>
              <a:cxn ang="0">
                <a:pos x="connsiteX3-65" y="connsiteY3-66"/>
              </a:cxn>
              <a:cxn ang="0">
                <a:pos x="connsiteX4-67" y="connsiteY4-68"/>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p:spPr>
        <p:txBody>
          <a:bodyPr/>
          <a:lstStyle/>
          <a:p>
            <a:fld id="{E287236D-C680-4349-9A96-AEA01B6A4E8F}" type="datetimeFigureOut">
              <a:rPr lang="vi-VN" smtClean="0"/>
              <a:t>03/12/2018</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6A45828D-F580-42DE-B77E-860980F07F32}" type="slidenum">
              <a:rPr lang="vi-VN" smtClean="0"/>
              <a:t>‹#›</a:t>
            </a:fld>
            <a:endParaRPr lang="vi-V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p:cNvSpPr>
            <a:spLocks noGrp="1"/>
          </p:cNvSpPr>
          <p:nvPr>
            <p:ph type="sldNum" sz="quarter" idx="14"/>
          </p:nvPr>
        </p:nvSpPr>
        <p:spPr/>
        <p:txBody>
          <a:bodyPr/>
          <a:lstStyle/>
          <a:p>
            <a:fld id="{19B51A1E-902D-48AF-9020-955120F399B6}" type="slidenum">
              <a:rPr lang="en-ZA" smtClean="0"/>
              <a:t>‹#›</a:t>
            </a:fld>
            <a:endParaRPr lang="en-ZA"/>
          </a:p>
        </p:txBody>
      </p:sp>
      <p:sp>
        <p:nvSpPr>
          <p:cNvPr id="6" name="TextBox 5"/>
          <p:cNvSpPr txBox="1"/>
          <p:nvPr userDrawn="1"/>
        </p:nvSpPr>
        <p:spPr>
          <a:xfrm>
            <a:off x="5861957" y="6613071"/>
            <a:ext cx="0" cy="0"/>
          </a:xfrm>
          <a:prstGeom prst="rect">
            <a:avLst/>
          </a:prstGeom>
          <a:noFill/>
        </p:spPr>
        <p:txBody>
          <a:bodyPr wrap="none" lIns="0" tIns="0" rIns="0" bIns="0" rtlCol="0">
            <a:noAutofit/>
          </a:bodyPr>
          <a:lstStyle/>
          <a:p>
            <a:pPr algn="l"/>
            <a:endParaRPr lang="en-US" sz="1200">
              <a:solidFill>
                <a:schemeClr val="tx1">
                  <a:lumMod val="75000"/>
                  <a:lumOff val="25000"/>
                </a:schemeClr>
              </a:solidFill>
              <a:latin typeface="+mn-lt"/>
            </a:endParaRPr>
          </a:p>
        </p:txBody>
      </p:sp>
      <p:sp>
        <p:nvSpPr>
          <p:cNvPr id="32" name="Picture Placeholder 31"/>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itchFamily="18" charset="0"/>
                <a:cs typeface="Times New Roman" pitchFamily="18" charset="0"/>
              </a:defRPr>
            </a:lvl1pPr>
          </a:lstStyle>
          <a:p>
            <a:r>
              <a:rPr lang="en-ZA"/>
              <a:t>Insert or Drag and Drop Image Here</a:t>
            </a:r>
          </a:p>
        </p:txBody>
      </p:sp>
      <p:sp>
        <p:nvSpPr>
          <p:cNvPr id="16" name="Content Placeholder 2"/>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24" name="Freeform: Shape 23"/>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reeform: Shape 27"/>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reeform: Shape 28"/>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reeform: Shape 31"/>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Freeform: Shape 32"/>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 name="connsiteX0-9" fmla="*/ 487806 w 487806"/>
              <a:gd name="connsiteY0-10" fmla="*/ 171848 h 510610"/>
              <a:gd name="connsiteX1-11" fmla="*/ 308036 w 487806"/>
              <a:gd name="connsiteY1-12" fmla="*/ 510610 h 510610"/>
              <a:gd name="connsiteX2-13" fmla="*/ 0 w 487806"/>
              <a:gd name="connsiteY2-14" fmla="*/ 0 h 510610"/>
              <a:gd name="connsiteX3-15" fmla="*/ 487806 w 487806"/>
              <a:gd name="connsiteY3-16" fmla="*/ 171848 h 510610"/>
            </a:gdLst>
            <a:ahLst/>
            <a:cxnLst>
              <a:cxn ang="0">
                <a:pos x="connsiteX0-9" y="connsiteY0-10"/>
              </a:cxn>
              <a:cxn ang="0">
                <a:pos x="connsiteX1-11" y="connsiteY1-12"/>
              </a:cxn>
              <a:cxn ang="0">
                <a:pos x="connsiteX2-13" y="connsiteY2-14"/>
              </a:cxn>
              <a:cxn ang="0">
                <a:pos x="connsiteX3-15" y="connsiteY3-16"/>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reeform: Shape 34"/>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Freeform: Shape 35"/>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Freeform: Shape 36"/>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reeform: Shape 9"/>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reeform: Shape 10"/>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reeform: Shape 11"/>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Freeform: Shape 12"/>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Freeform: Shape 13"/>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Freeform: Shape 14"/>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Freeform: Shape 15"/>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Freeform: Shape 16"/>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 name="connsiteX0-9" fmla="*/ 487806 w 487806"/>
              <a:gd name="connsiteY0-10" fmla="*/ 171848 h 510610"/>
              <a:gd name="connsiteX1-11" fmla="*/ 308036 w 487806"/>
              <a:gd name="connsiteY1-12" fmla="*/ 510610 h 510610"/>
              <a:gd name="connsiteX2-13" fmla="*/ 0 w 487806"/>
              <a:gd name="connsiteY2-14" fmla="*/ 0 h 510610"/>
              <a:gd name="connsiteX3-15" fmla="*/ 487806 w 487806"/>
              <a:gd name="connsiteY3-16" fmla="*/ 171848 h 510610"/>
            </a:gdLst>
            <a:ahLst/>
            <a:cxnLst>
              <a:cxn ang="0">
                <a:pos x="connsiteX0-9" y="connsiteY0-10"/>
              </a:cxn>
              <a:cxn ang="0">
                <a:pos x="connsiteX1-11" y="connsiteY1-12"/>
              </a:cxn>
              <a:cxn ang="0">
                <a:pos x="connsiteX2-13" y="connsiteY2-14"/>
              </a:cxn>
              <a:cxn ang="0">
                <a:pos x="connsiteX3-15" y="connsiteY3-16"/>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Freeform: Shape 20"/>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9" name="Slide Number Placeholder 8"/>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23" name="Content Placeholder 3"/>
          <p:cNvSpPr>
            <a:spLocks noGrp="1"/>
          </p:cNvSpPr>
          <p:nvPr>
            <p:ph sz="half" idx="2"/>
          </p:nvPr>
        </p:nvSpPr>
        <p:spPr>
          <a:xfrm>
            <a:off x="6300384" y="1140847"/>
            <a:ext cx="5471616" cy="503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reeform: Shape 9"/>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reeform: Shape 11"/>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Freeform: Shape 12"/>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Freeform: Shape 13"/>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Freeform: Shape 14"/>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Freeform: Shape 15"/>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Freeform: Shape 16"/>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 name="connsiteX0-9" fmla="*/ 487806 w 487806"/>
              <a:gd name="connsiteY0-10" fmla="*/ 171848 h 510610"/>
              <a:gd name="connsiteX1-11" fmla="*/ 308036 w 487806"/>
              <a:gd name="connsiteY1-12" fmla="*/ 510610 h 510610"/>
              <a:gd name="connsiteX2-13" fmla="*/ 0 w 487806"/>
              <a:gd name="connsiteY2-14" fmla="*/ 0 h 510610"/>
              <a:gd name="connsiteX3-15" fmla="*/ 487806 w 487806"/>
              <a:gd name="connsiteY3-16" fmla="*/ 171848 h 510610"/>
            </a:gdLst>
            <a:ahLst/>
            <a:cxnLst>
              <a:cxn ang="0">
                <a:pos x="connsiteX0-9" y="connsiteY0-10"/>
              </a:cxn>
              <a:cxn ang="0">
                <a:pos x="connsiteX1-11" y="connsiteY1-12"/>
              </a:cxn>
              <a:cxn ang="0">
                <a:pos x="connsiteX2-13" y="connsiteY2-14"/>
              </a:cxn>
              <a:cxn ang="0">
                <a:pos x="connsiteX3-15" y="connsiteY3-16"/>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Freeform: Shape 20"/>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5" name="Text Placeholder 4"/>
          <p:cNvSpPr>
            <a:spLocks noGrp="1"/>
          </p:cNvSpPr>
          <p:nvPr>
            <p:ph type="body" sz="quarter" idx="12"/>
          </p:nvPr>
        </p:nvSpPr>
        <p:spPr>
          <a:xfrm>
            <a:off x="4301550" y="1152000"/>
            <a:ext cx="360045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p:cNvSpPr>
            <a:spLocks noGrp="1"/>
          </p:cNvSpPr>
          <p:nvPr>
            <p:ph type="body" sz="quarter" idx="13"/>
          </p:nvPr>
        </p:nvSpPr>
        <p:spPr>
          <a:xfrm>
            <a:off x="8171550" y="1152000"/>
            <a:ext cx="360045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5" name="Text Placeholder 4"/>
          <p:cNvSpPr>
            <a:spLocks noGrp="1"/>
          </p:cNvSpPr>
          <p:nvPr>
            <p:ph type="body" sz="quarter" idx="12"/>
          </p:nvPr>
        </p:nvSpPr>
        <p:spPr>
          <a:xfrm>
            <a:off x="2726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p:cNvSpPr>
            <a:spLocks noGrp="1"/>
          </p:cNvSpPr>
          <p:nvPr>
            <p:ph type="body" sz="quarter" idx="13"/>
          </p:nvPr>
        </p:nvSpPr>
        <p:spPr>
          <a:xfrm>
            <a:off x="5021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p:cNvSpPr>
            <a:spLocks noGrp="1"/>
          </p:cNvSpPr>
          <p:nvPr>
            <p:ph type="body" sz="quarter" idx="14"/>
          </p:nvPr>
        </p:nvSpPr>
        <p:spPr>
          <a:xfrm>
            <a:off x="7316412" y="1148060"/>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p:cNvSpPr>
            <a:spLocks noGrp="1"/>
          </p:cNvSpPr>
          <p:nvPr>
            <p:ph type="body" sz="quarter" idx="15"/>
          </p:nvPr>
        </p:nvSpPr>
        <p:spPr>
          <a:xfrm>
            <a:off x="9611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reeform: Shape 27"/>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reeform: Shape 28"/>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reeform: Shape 31"/>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Freeform: Shape 32"/>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 name="connsiteX0-9" fmla="*/ 487806 w 487806"/>
              <a:gd name="connsiteY0-10" fmla="*/ 171848 h 510610"/>
              <a:gd name="connsiteX1-11" fmla="*/ 308036 w 487806"/>
              <a:gd name="connsiteY1-12" fmla="*/ 510610 h 510610"/>
              <a:gd name="connsiteX2-13" fmla="*/ 0 w 487806"/>
              <a:gd name="connsiteY2-14" fmla="*/ 0 h 510610"/>
              <a:gd name="connsiteX3-15" fmla="*/ 487806 w 487806"/>
              <a:gd name="connsiteY3-16" fmla="*/ 171848 h 510610"/>
            </a:gdLst>
            <a:ahLst/>
            <a:cxnLst>
              <a:cxn ang="0">
                <a:pos x="connsiteX0-9" y="connsiteY0-10"/>
              </a:cxn>
              <a:cxn ang="0">
                <a:pos x="connsiteX1-11" y="connsiteY1-12"/>
              </a:cxn>
              <a:cxn ang="0">
                <a:pos x="connsiteX2-13" y="connsiteY2-14"/>
              </a:cxn>
              <a:cxn ang="0">
                <a:pos x="connsiteX3-15" y="connsiteY3-16"/>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reeform: Shape 34"/>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Freeform: Shape 35"/>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1" fmla="*/ 692798 w 692798"/>
              <a:gd name="connsiteY0-2" fmla="*/ 224339 h 510610"/>
              <a:gd name="connsiteX1-3" fmla="*/ 308036 w 692798"/>
              <a:gd name="connsiteY1-4" fmla="*/ 510610 h 510610"/>
              <a:gd name="connsiteX2-5" fmla="*/ 0 w 692798"/>
              <a:gd name="connsiteY2-6" fmla="*/ 0 h 510610"/>
              <a:gd name="connsiteX3-7" fmla="*/ 692798 w 692798"/>
              <a:gd name="connsiteY3-8" fmla="*/ 224339 h 510610"/>
            </a:gdLst>
            <a:ahLst/>
            <a:cxnLst>
              <a:cxn ang="0">
                <a:pos x="connsiteX0-1" y="connsiteY0-2"/>
              </a:cxn>
              <a:cxn ang="0">
                <a:pos x="connsiteX1-3" y="connsiteY1-4"/>
              </a:cxn>
              <a:cxn ang="0">
                <a:pos x="connsiteX2-5" y="connsiteY2-6"/>
              </a:cxn>
              <a:cxn ang="0">
                <a:pos x="connsiteX3-7" y="connsiteY3-8"/>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Freeform: Shape 36"/>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3" name="Group 42"/>
          <p:cNvGrpSpPr/>
          <p:nvPr userDrawn="1"/>
        </p:nvGrpSpPr>
        <p:grpSpPr>
          <a:xfrm>
            <a:off x="3383603" y="1013721"/>
            <a:ext cx="7749965" cy="5100743"/>
            <a:chOff x="510812" y="938373"/>
            <a:chExt cx="8073393" cy="5313612"/>
          </a:xfrm>
        </p:grpSpPr>
        <p:sp>
          <p:nvSpPr>
            <p:cNvPr id="44" name="Rounded Rectangle 15"/>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45" name="Rounded Rectangle 15"/>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ectangle: Rounded Corners 45"/>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ounded Rectangle 15"/>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ounded Rectangle 15"/>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49" name="Oval 48"/>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50" name="Oval 49"/>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51" name="Oval 50"/>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grpSp>
      <p:sp>
        <p:nvSpPr>
          <p:cNvPr id="3" name="Content Placeholder 2"/>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dirty="0"/>
              <a:t>Emphasized text can go here</a:t>
            </a:r>
            <a:endParaRPr lang="en-ZA" dirty="0"/>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p:cNvSpPr>
            <a:spLocks noGrp="1"/>
          </p:cNvSpPr>
          <p:nvPr>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8" name="Slide Number Placeholder 7"/>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5" name="Picture Placeholder 4"/>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itchFamily="34" charset="0"/>
              <a:buNone/>
              <a:defRPr sz="1100" i="1">
                <a:latin typeface="Times New Roman" pitchFamily="18" charset="0"/>
                <a:cs typeface="Times New Roman"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itchFamily="34" charset="0"/>
              <a:buNone/>
              <a:defRPr/>
            </a:pPr>
            <a:r>
              <a:rPr lang="en-ZA"/>
              <a:t>Insert or Drag and Drop Image Here</a:t>
            </a:r>
          </a:p>
        </p:txBody>
      </p:sp>
      <p:sp>
        <p:nvSpPr>
          <p:cNvPr id="9" name="Text Placeholder 8"/>
          <p:cNvSpPr>
            <a:spLocks noGrp="1"/>
          </p:cNvSpPr>
          <p:nvPr>
            <p:ph type="body" sz="quarter" idx="13"/>
          </p:nvPr>
        </p:nvSpPr>
        <p:spPr>
          <a:xfrm>
            <a:off x="431800" y="3509766"/>
            <a:ext cx="2951163" cy="232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p:cNvSpPr>
            <a:spLocks noGrp="1"/>
          </p:cNvSpPr>
          <p:nvPr userDrawn="1">
            <p:ph type="ftr" sz="quarter" idx="10"/>
          </p:nvPr>
        </p:nvSpPr>
        <p:spPr/>
        <p:txBody>
          <a:bodyPr/>
          <a:lstStyle>
            <a:lvl1pPr>
              <a:defRPr>
                <a:solidFill>
                  <a:schemeClr val="tx1">
                    <a:lumMod val="75000"/>
                    <a:lumOff val="25000"/>
                  </a:schemeClr>
                </a:solidFill>
              </a:defRPr>
            </a:lvl1pPr>
          </a:lstStyle>
          <a:p>
            <a:r>
              <a:rPr lang="en-ZA"/>
              <a:t>Add a footer</a:t>
            </a:r>
          </a:p>
        </p:txBody>
      </p:sp>
      <p:sp>
        <p:nvSpPr>
          <p:cNvPr id="9" name="Slide Number Placeholder 8"/>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t>‹#›</a:t>
            </a:fld>
            <a:endParaRPr lang="en-ZA"/>
          </a:p>
        </p:txBody>
      </p:sp>
      <p:sp>
        <p:nvSpPr>
          <p:cNvPr id="6" name="Text Placeholder 5"/>
          <p:cNvSpPr>
            <a:spLocks noGrp="1"/>
          </p:cNvSpPr>
          <p:nvPr userDrawn="1">
            <p:ph type="body" sz="quarter" idx="12"/>
          </p:nvPr>
        </p:nvSpPr>
        <p:spPr>
          <a:xfrm>
            <a:off x="6774740" y="3429000"/>
            <a:ext cx="452240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9" name="Text Placeholder 18"/>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dirty="0"/>
              <a:t>1</a:t>
            </a:r>
            <a:endParaRPr lang="en-ZA" dirty="0"/>
          </a:p>
        </p:txBody>
      </p:sp>
      <p:sp>
        <p:nvSpPr>
          <p:cNvPr id="21" name="Text Placeholder 20"/>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dirty="0"/>
              <a:t>2</a:t>
            </a:r>
            <a:endParaRPr lang="en-Z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Placeholder 1"/>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a:t>Add a footer</a:t>
            </a:r>
          </a:p>
        </p:txBody>
      </p:sp>
      <p:sp>
        <p:nvSpPr>
          <p:cNvPr id="6" name="Slide Number Placeholder 5"/>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ZA" smtClean="0"/>
              <a:t>‹#›</a:t>
            </a:fld>
            <a:endParaRPr lang="en-ZA"/>
          </a:p>
        </p:txBody>
      </p:sp>
      <p:sp>
        <p:nvSpPr>
          <p:cNvPr id="9" name="Oval 8"/>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10" name="Oval 9"/>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p:nvPr userDrawn="1"/>
        </p:nvSpPr>
        <p:spPr>
          <a:xfrm>
            <a:off x="8734570" y="6278857"/>
            <a:ext cx="2510557" cy="184666"/>
          </a:xfrm>
          <a:prstGeom prst="rect">
            <a:avLst/>
          </a:prstGeom>
          <a:noFill/>
        </p:spPr>
        <p:txBody>
          <a:bodyPr wrap="square" lIns="0" tIns="0" rIns="0" bIns="0" rtlCol="0">
            <a:noAutofit/>
          </a:bodyPr>
          <a:lstStyle/>
          <a:p>
            <a:pPr algn="r"/>
            <a:r>
              <a:rPr lang="en-ZA" sz="1200">
                <a:solidFill>
                  <a:schemeClr val="tx2"/>
                </a:solidFill>
                <a:latin typeface="+mj-lt"/>
              </a:rPr>
              <a:t>Your Logo or Name Here</a:t>
            </a:r>
          </a:p>
        </p:txBody>
      </p:sp>
      <p:sp>
        <p:nvSpPr>
          <p:cNvPr id="14" name="Oval 13"/>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18" name="Rectangle 17"/>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slide" Target="slide21.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hiOjqskDlS0&amp;t=116s" TargetMode="External"/><Relationship Id="rId3" Type="http://schemas.openxmlformats.org/officeDocument/2006/relationships/image" Target="../media/image19.png"/><Relationship Id="rId7"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1.png"/><Relationship Id="rId4" Type="http://schemas.openxmlformats.org/officeDocument/2006/relationships/image" Target="../media/image20.jpeg"/><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4.jpeg"/><Relationship Id="rId7"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18.jpeg"/><Relationship Id="rId10" Type="http://schemas.openxmlformats.org/officeDocument/2006/relationships/image" Target="../media/image27.png"/><Relationship Id="rId4" Type="http://schemas.openxmlformats.org/officeDocument/2006/relationships/image" Target="../media/image25.jpe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slide" Target="slide17.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hyperlink" Target="ENIGMA.ex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338" y="951929"/>
            <a:ext cx="11222661" cy="432000"/>
          </a:xfrm>
        </p:spPr>
        <p:txBody>
          <a:bodyPr/>
          <a:lstStyle/>
          <a:p>
            <a:r>
              <a:rPr lang="en-ZA" sz="3600" dirty="0" err="1">
                <a:latin typeface="Segoe UI" pitchFamily="34" charset="0"/>
                <a:ea typeface="Segoe UI" pitchFamily="34" charset="0"/>
                <a:cs typeface="Segoe UI" pitchFamily="34" charset="0"/>
              </a:rPr>
              <a:t>Thành</a:t>
            </a:r>
            <a:r>
              <a:rPr lang="en-ZA" sz="3600" dirty="0">
                <a:latin typeface="Segoe UI" pitchFamily="34" charset="0"/>
                <a:ea typeface="Segoe UI" pitchFamily="34" charset="0"/>
                <a:cs typeface="Segoe UI" pitchFamily="34" charset="0"/>
              </a:rPr>
              <a:t> </a:t>
            </a:r>
            <a:r>
              <a:rPr lang="en-ZA" sz="3600" dirty="0" err="1">
                <a:latin typeface="Segoe UI" pitchFamily="34" charset="0"/>
                <a:ea typeface="Segoe UI" pitchFamily="34" charset="0"/>
                <a:cs typeface="Segoe UI" pitchFamily="34" charset="0"/>
              </a:rPr>
              <a:t>viên</a:t>
            </a:r>
            <a:endParaRPr lang="en-ZA" sz="3600" dirty="0">
              <a:latin typeface="Segoe UI" pitchFamily="34" charset="0"/>
              <a:ea typeface="Segoe UI" pitchFamily="34" charset="0"/>
              <a:cs typeface="Segoe UI" pitchFamily="34" charset="0"/>
            </a:endParaRPr>
          </a:p>
        </p:txBody>
      </p:sp>
      <p:sp>
        <p:nvSpPr>
          <p:cNvPr id="4" name="Content Placeholder 3"/>
          <p:cNvSpPr>
            <a:spLocks noGrp="1"/>
          </p:cNvSpPr>
          <p:nvPr>
            <p:ph sz="half" idx="2"/>
          </p:nvPr>
        </p:nvSpPr>
        <p:spPr>
          <a:xfrm>
            <a:off x="1889739" y="2426430"/>
            <a:ext cx="5044461" cy="3129466"/>
          </a:xfrm>
        </p:spPr>
        <p:txBody>
          <a:bodyPr/>
          <a:lstStyle/>
          <a:p>
            <a:r>
              <a:rPr lang="en-US" sz="2200" dirty="0" err="1">
                <a:latin typeface="Segoe UI" panose="020B0502040204020203" pitchFamily="34" charset="0"/>
                <a:cs typeface="Segoe UI" panose="020B0502040204020203" pitchFamily="34" charset="0"/>
              </a:rPr>
              <a:t>Nguyễn</a:t>
            </a:r>
            <a:r>
              <a:rPr lang="en-US" sz="2200" dirty="0">
                <a:latin typeface="Segoe UI" panose="020B0502040204020203" pitchFamily="34" charset="0"/>
                <a:cs typeface="Segoe UI" panose="020B0502040204020203" pitchFamily="34" charset="0"/>
              </a:rPr>
              <a:t> Đức </a:t>
            </a:r>
            <a:r>
              <a:rPr lang="en-US" sz="2200" dirty="0" err="1">
                <a:latin typeface="Segoe UI" panose="020B0502040204020203" pitchFamily="34" charset="0"/>
                <a:cs typeface="Segoe UI" panose="020B0502040204020203" pitchFamily="34" charset="0"/>
              </a:rPr>
              <a:t>Học</a:t>
            </a:r>
            <a:r>
              <a:rPr lang="en-US" sz="2200" dirty="0">
                <a:latin typeface="Segoe UI" panose="020B0502040204020203" pitchFamily="34" charset="0"/>
                <a:cs typeface="Segoe UI" panose="020B0502040204020203" pitchFamily="34" charset="0"/>
              </a:rPr>
              <a:t>	1812325</a:t>
            </a:r>
          </a:p>
          <a:p>
            <a:r>
              <a:rPr lang="en-US" sz="2200" dirty="0" err="1">
                <a:latin typeface="Segoe UI" panose="020B0502040204020203" pitchFamily="34" charset="0"/>
                <a:cs typeface="Segoe UI" panose="020B0502040204020203" pitchFamily="34" charset="0"/>
              </a:rPr>
              <a:t>Hà</a:t>
            </a:r>
            <a:r>
              <a:rPr lang="en-US" sz="2200" dirty="0">
                <a:latin typeface="Segoe UI" panose="020B0502040204020203" pitchFamily="34" charset="0"/>
                <a:cs typeface="Segoe UI" panose="020B0502040204020203" pitchFamily="34" charset="0"/>
              </a:rPr>
              <a:t> </a:t>
            </a:r>
            <a:r>
              <a:rPr lang="en-US" sz="2200" dirty="0" err="1">
                <a:latin typeface="Segoe UI" panose="020B0502040204020203" pitchFamily="34" charset="0"/>
                <a:cs typeface="Segoe UI" panose="020B0502040204020203" pitchFamily="34" charset="0"/>
              </a:rPr>
              <a:t>Huy</a:t>
            </a:r>
            <a:r>
              <a:rPr lang="en-US" sz="2200" dirty="0">
                <a:latin typeface="Segoe UI" panose="020B0502040204020203" pitchFamily="34" charset="0"/>
                <a:cs typeface="Segoe UI" panose="020B0502040204020203" pitchFamily="34" charset="0"/>
              </a:rPr>
              <a:t> Long </a:t>
            </a:r>
            <a:r>
              <a:rPr lang="en-US" sz="2200" dirty="0" err="1">
                <a:latin typeface="Segoe UI" panose="020B0502040204020203" pitchFamily="34" charset="0"/>
                <a:cs typeface="Segoe UI" panose="020B0502040204020203" pitchFamily="34" charset="0"/>
              </a:rPr>
              <a:t>Hải</a:t>
            </a:r>
            <a:r>
              <a:rPr lang="en-US" sz="2200" dirty="0">
                <a:latin typeface="Segoe UI" panose="020B0502040204020203" pitchFamily="34" charset="0"/>
                <a:cs typeface="Segoe UI" panose="020B0502040204020203" pitchFamily="34" charset="0"/>
              </a:rPr>
              <a:t>	1812064</a:t>
            </a:r>
          </a:p>
          <a:p>
            <a:r>
              <a:rPr lang="en-US" sz="2200" dirty="0" err="1">
                <a:latin typeface="Segoe UI" panose="020B0502040204020203" pitchFamily="34" charset="0"/>
                <a:cs typeface="Segoe UI" panose="020B0502040204020203" pitchFamily="34" charset="0"/>
              </a:rPr>
              <a:t>Trần</a:t>
            </a:r>
            <a:r>
              <a:rPr lang="en-US" sz="2200" dirty="0">
                <a:latin typeface="Segoe UI" panose="020B0502040204020203" pitchFamily="34" charset="0"/>
                <a:cs typeface="Segoe UI" panose="020B0502040204020203" pitchFamily="34" charset="0"/>
              </a:rPr>
              <a:t> Đình Đức	1811984</a:t>
            </a:r>
          </a:p>
          <a:p>
            <a:r>
              <a:rPr lang="en-US" sz="2200" dirty="0">
                <a:latin typeface="Segoe UI" panose="020B0502040204020203" pitchFamily="34" charset="0"/>
                <a:cs typeface="Segoe UI" panose="020B0502040204020203" pitchFamily="34" charset="0"/>
              </a:rPr>
              <a:t>Lâm </a:t>
            </a:r>
            <a:r>
              <a:rPr lang="en-US" sz="2200" dirty="0" err="1">
                <a:latin typeface="Segoe UI" panose="020B0502040204020203" pitchFamily="34" charset="0"/>
                <a:cs typeface="Segoe UI" panose="020B0502040204020203" pitchFamily="34" charset="0"/>
              </a:rPr>
              <a:t>Thành</a:t>
            </a:r>
            <a:r>
              <a:rPr lang="en-US" sz="2200" dirty="0">
                <a:latin typeface="Segoe UI" panose="020B0502040204020203" pitchFamily="34" charset="0"/>
                <a:cs typeface="Segoe UI" panose="020B0502040204020203" pitchFamily="34" charset="0"/>
              </a:rPr>
              <a:t> Huy	1812360</a:t>
            </a:r>
          </a:p>
          <a:p>
            <a:r>
              <a:rPr lang="en-US" sz="2200" dirty="0" err="1">
                <a:latin typeface="Segoe UI" panose="020B0502040204020203" pitchFamily="34" charset="0"/>
                <a:cs typeface="Segoe UI" panose="020B0502040204020203" pitchFamily="34" charset="0"/>
              </a:rPr>
              <a:t>Trần</a:t>
            </a:r>
            <a:r>
              <a:rPr lang="en-US" sz="2200" dirty="0">
                <a:latin typeface="Segoe UI" panose="020B0502040204020203" pitchFamily="34" charset="0"/>
                <a:cs typeface="Segoe UI" panose="020B0502040204020203" pitchFamily="34" charset="0"/>
              </a:rPr>
              <a:t> Tiến </a:t>
            </a:r>
            <a:r>
              <a:rPr lang="en-US" sz="2200" dirty="0" err="1">
                <a:latin typeface="Segoe UI" panose="020B0502040204020203" pitchFamily="34" charset="0"/>
                <a:cs typeface="Segoe UI" panose="020B0502040204020203" pitchFamily="34" charset="0"/>
              </a:rPr>
              <a:t>Đạt</a:t>
            </a:r>
            <a:r>
              <a:rPr lang="en-US" sz="2200" dirty="0">
                <a:latin typeface="Segoe UI" panose="020B0502040204020203" pitchFamily="34" charset="0"/>
                <a:cs typeface="Segoe UI" panose="020B0502040204020203" pitchFamily="34" charset="0"/>
              </a:rPr>
              <a:t>	1811897</a:t>
            </a:r>
            <a:endParaRPr lang="en-ZA" sz="2200" dirty="0">
              <a:latin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1"/>
          </p:nvPr>
        </p:nvSpPr>
        <p:spPr/>
        <p:txBody>
          <a:bodyPr/>
          <a:lstStyle/>
          <a:p>
            <a:fld id="{19B51A1E-902D-48AF-9020-955120F399B6}" type="slidenum">
              <a:rPr lang="en-ZA" smtClean="0"/>
              <a:t>1</a:t>
            </a:fld>
            <a:endParaRPr lang="en-ZA"/>
          </a:p>
        </p:txBody>
      </p:sp>
      <p:grpSp>
        <p:nvGrpSpPr>
          <p:cNvPr id="14" name="Group 13"/>
          <p:cNvGrpSpPr/>
          <p:nvPr/>
        </p:nvGrpSpPr>
        <p:grpSpPr>
          <a:xfrm>
            <a:off x="8330519" y="6010247"/>
            <a:ext cx="2962275" cy="609600"/>
            <a:chOff x="8330519" y="6010247"/>
            <a:chExt cx="2962275" cy="609600"/>
          </a:xfrm>
        </p:grpSpPr>
        <p:pic>
          <p:nvPicPr>
            <p:cNvPr id="12" name="Picture 11"/>
            <p:cNvPicPr>
              <a:picLocks noChangeAspect="1"/>
            </p:cNvPicPr>
            <p:nvPr/>
          </p:nvPicPr>
          <p:blipFill>
            <a:blip r:embed="rId3"/>
            <a:stretch>
              <a:fillRect/>
            </a:stretch>
          </p:blipFill>
          <p:spPr>
            <a:xfrm>
              <a:off x="8330519" y="6010247"/>
              <a:ext cx="2962275" cy="609600"/>
            </a:xfrm>
            <a:prstGeom prst="rect">
              <a:avLst/>
            </a:prstGeom>
          </p:spPr>
        </p:pic>
        <p:sp>
          <p:nvSpPr>
            <p:cNvPr id="13" name="TextBox 12"/>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10</a:t>
            </a:fld>
            <a:endParaRPr lang="en-ZA"/>
          </a:p>
        </p:txBody>
      </p:sp>
      <p:sp>
        <p:nvSpPr>
          <p:cNvPr id="28"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Xuất hiện trong văn hóa đại chúng</a:t>
            </a:r>
          </a:p>
        </p:txBody>
      </p:sp>
      <p:pic>
        <p:nvPicPr>
          <p:cNvPr id="29" name="Picture 2" descr="Káº¿t quáº£ hÃ¬nh áº£nh cho novel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767" y="1391657"/>
            <a:ext cx="2808333" cy="450668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39941" y="1507225"/>
            <a:ext cx="3947019" cy="555172"/>
          </a:xfrm>
          <a:prstGeom prst="rect">
            <a:avLst/>
          </a:prstGeom>
          <a:noFill/>
        </p:spPr>
        <p:txBody>
          <a:bodyPr wrap="square" lIns="0" tIns="0" rIns="0" bIns="0" rtlCol="0">
            <a:noAutofit/>
          </a:bodyPr>
          <a:lstStyle/>
          <a:p>
            <a:pPr algn="l"/>
            <a:r>
              <a:rPr lang="en-US" sz="2400">
                <a:solidFill>
                  <a:schemeClr val="tx1">
                    <a:lumMod val="75000"/>
                    <a:lumOff val="25000"/>
                  </a:schemeClr>
                </a:solidFill>
                <a:latin typeface="Segoe UI Semibold" pitchFamily="34" charset="0"/>
              </a:rPr>
              <a:t>Văn học</a:t>
            </a:r>
            <a:endParaRPr lang="en-US" sz="2400" dirty="0">
              <a:solidFill>
                <a:schemeClr val="tx1">
                  <a:lumMod val="75000"/>
                  <a:lumOff val="25000"/>
                </a:schemeClr>
              </a:solidFill>
              <a:latin typeface="Segoe UI Semibold" pitchFamily="34" charset="0"/>
            </a:endParaRPr>
          </a:p>
        </p:txBody>
      </p:sp>
      <p:sp>
        <p:nvSpPr>
          <p:cNvPr id="31" name="TextBox 30"/>
          <p:cNvSpPr txBox="1"/>
          <p:nvPr/>
        </p:nvSpPr>
        <p:spPr>
          <a:xfrm>
            <a:off x="980900" y="2434812"/>
            <a:ext cx="6244039" cy="3442792"/>
          </a:xfrm>
          <a:prstGeom prst="rect">
            <a:avLst/>
          </a:prstGeom>
          <a:noFill/>
        </p:spPr>
        <p:txBody>
          <a:bodyPr wrap="square" lIns="0" tIns="0" rIns="0" bIns="0" rtlCol="0">
            <a:noAutofit/>
          </a:bodyPr>
          <a:lstStyle/>
          <a:p>
            <a:pPr marL="285750" indent="-285750" algn="just">
              <a:lnSpc>
                <a:spcPct val="150000"/>
              </a:lnSpc>
              <a:buFont typeface="Arial" pitchFamily="34" charset="0"/>
              <a:buChar char="•"/>
            </a:pPr>
            <a:r>
              <a:rPr lang="vi-VN" sz="2000"/>
              <a:t>Tiểu thuyết Enima  (1995) của Robert Harris</a:t>
            </a:r>
            <a:r>
              <a:rPr lang="en-US" sz="2000"/>
              <a:t>.</a:t>
            </a:r>
          </a:p>
        </p:txBody>
      </p:sp>
      <p:sp>
        <p:nvSpPr>
          <p:cNvPr id="32"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10</a:t>
            </a:fld>
            <a:endParaRPr lang="en-ZA"/>
          </a:p>
        </p:txBody>
      </p:sp>
      <p:grpSp>
        <p:nvGrpSpPr>
          <p:cNvPr id="33" name="Group 32"/>
          <p:cNvGrpSpPr/>
          <p:nvPr/>
        </p:nvGrpSpPr>
        <p:grpSpPr>
          <a:xfrm>
            <a:off x="8330519" y="6010247"/>
            <a:ext cx="2962275" cy="609600"/>
            <a:chOff x="8330519" y="6010247"/>
            <a:chExt cx="2962275" cy="609600"/>
          </a:xfrm>
        </p:grpSpPr>
        <p:pic>
          <p:nvPicPr>
            <p:cNvPr id="34" name="Picture 33"/>
            <p:cNvPicPr>
              <a:picLocks noChangeAspect="1"/>
            </p:cNvPicPr>
            <p:nvPr/>
          </p:nvPicPr>
          <p:blipFill>
            <a:blip r:embed="rId4"/>
            <a:stretch>
              <a:fillRect/>
            </a:stretch>
          </p:blipFill>
          <p:spPr>
            <a:xfrm>
              <a:off x="8330519" y="6010247"/>
              <a:ext cx="2962275" cy="609600"/>
            </a:xfrm>
            <a:prstGeom prst="rect">
              <a:avLst/>
            </a:prstGeom>
          </p:spPr>
        </p:pic>
        <p:sp>
          <p:nvSpPr>
            <p:cNvPr id="35" name="TextBox 34"/>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11</a:t>
            </a:fld>
            <a:endParaRPr lang="en-ZA"/>
          </a:p>
        </p:txBody>
      </p:sp>
      <p:sp>
        <p:nvSpPr>
          <p:cNvPr id="3"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Xuất hiện trong văn hóa đại chúng</a:t>
            </a:r>
          </a:p>
        </p:txBody>
      </p:sp>
      <p:sp>
        <p:nvSpPr>
          <p:cNvPr id="4" name="TextBox 3"/>
          <p:cNvSpPr txBox="1"/>
          <p:nvPr/>
        </p:nvSpPr>
        <p:spPr>
          <a:xfrm>
            <a:off x="980900" y="2434812"/>
            <a:ext cx="6244039" cy="3442792"/>
          </a:xfrm>
          <a:prstGeom prst="rect">
            <a:avLst/>
          </a:prstGeom>
          <a:noFill/>
        </p:spPr>
        <p:txBody>
          <a:bodyPr wrap="square" lIns="0" tIns="0" rIns="0" bIns="0" rtlCol="0">
            <a:noAutofit/>
          </a:bodyPr>
          <a:lstStyle/>
          <a:p>
            <a:pPr marL="285750" indent="-285750" algn="just">
              <a:lnSpc>
                <a:spcPct val="150000"/>
              </a:lnSpc>
              <a:buFont typeface="Arial" pitchFamily="34" charset="0"/>
              <a:buChar char="•"/>
            </a:pPr>
            <a:r>
              <a:rPr lang="vi-VN" sz="2000"/>
              <a:t>Tiểu thuyết Enima  (1995) của Robert Harris</a:t>
            </a:r>
            <a:r>
              <a:rPr lang="en-US" sz="2000"/>
              <a:t>.</a:t>
            </a:r>
          </a:p>
          <a:p>
            <a:pPr marL="285750" indent="-285750" algn="just">
              <a:lnSpc>
                <a:spcPct val="150000"/>
              </a:lnSpc>
              <a:buFont typeface="Arial" pitchFamily="34" charset="0"/>
              <a:buChar char="•"/>
            </a:pPr>
            <a:r>
              <a:rPr lang="vi-VN" sz="2000"/>
              <a:t>Tiểu thuyết Cryptonomicon (1999) của Neal Stephenson</a:t>
            </a:r>
            <a:r>
              <a:rPr lang="en-US" sz="2000"/>
              <a:t>.</a:t>
            </a:r>
          </a:p>
        </p:txBody>
      </p:sp>
      <p:sp>
        <p:nvSpPr>
          <p:cNvPr id="5" name="TextBox 4"/>
          <p:cNvSpPr txBox="1"/>
          <p:nvPr/>
        </p:nvSpPr>
        <p:spPr>
          <a:xfrm>
            <a:off x="739941" y="1507225"/>
            <a:ext cx="3947019" cy="555172"/>
          </a:xfrm>
          <a:prstGeom prst="rect">
            <a:avLst/>
          </a:prstGeom>
          <a:noFill/>
        </p:spPr>
        <p:txBody>
          <a:bodyPr wrap="square" lIns="0" tIns="0" rIns="0" bIns="0" rtlCol="0">
            <a:noAutofit/>
          </a:bodyPr>
          <a:lstStyle/>
          <a:p>
            <a:pPr algn="l"/>
            <a:r>
              <a:rPr lang="en-US" sz="2400">
                <a:solidFill>
                  <a:schemeClr val="tx1">
                    <a:lumMod val="75000"/>
                    <a:lumOff val="25000"/>
                  </a:schemeClr>
                </a:solidFill>
                <a:latin typeface="Segoe UI Semibold" pitchFamily="34" charset="0"/>
              </a:rPr>
              <a:t>Văn học</a:t>
            </a:r>
            <a:endParaRPr lang="en-US" sz="2400" dirty="0">
              <a:solidFill>
                <a:schemeClr val="tx1">
                  <a:lumMod val="75000"/>
                  <a:lumOff val="25000"/>
                </a:schemeClr>
              </a:solidFill>
              <a:latin typeface="Segoe UI Semibold" pitchFamily="34" charset="0"/>
            </a:endParaRPr>
          </a:p>
        </p:txBody>
      </p:sp>
      <p:pic>
        <p:nvPicPr>
          <p:cNvPr id="6" name="Picture 2" descr="Káº¿t quáº£ hÃ¬nh áº£nh cho Cryptonom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225" y="1402215"/>
            <a:ext cx="2809875" cy="45243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11</a:t>
            </a:fld>
            <a:endParaRPr lang="en-ZA"/>
          </a:p>
        </p:txBody>
      </p:sp>
      <p:grpSp>
        <p:nvGrpSpPr>
          <p:cNvPr id="8" name="Group 7"/>
          <p:cNvGrpSpPr/>
          <p:nvPr/>
        </p:nvGrpSpPr>
        <p:grpSpPr>
          <a:xfrm>
            <a:off x="8330519" y="6010247"/>
            <a:ext cx="2962275" cy="609600"/>
            <a:chOff x="8330519" y="6010247"/>
            <a:chExt cx="2962275" cy="609600"/>
          </a:xfrm>
        </p:grpSpPr>
        <p:pic>
          <p:nvPicPr>
            <p:cNvPr id="9" name="Picture 8"/>
            <p:cNvPicPr>
              <a:picLocks noChangeAspect="1"/>
            </p:cNvPicPr>
            <p:nvPr/>
          </p:nvPicPr>
          <p:blipFill>
            <a:blip r:embed="rId4"/>
            <a:stretch>
              <a:fillRect/>
            </a:stretch>
          </p:blipFill>
          <p:spPr>
            <a:xfrm>
              <a:off x="8330519" y="6010247"/>
              <a:ext cx="2962275" cy="609600"/>
            </a:xfrm>
            <a:prstGeom prst="rect">
              <a:avLst/>
            </a:prstGeom>
          </p:spPr>
        </p:pic>
        <p:sp>
          <p:nvSpPr>
            <p:cNvPr id="10" name="TextBox 9"/>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12</a:t>
            </a:fld>
            <a:endParaRPr lang="en-ZA"/>
          </a:p>
        </p:txBody>
      </p:sp>
      <p:sp>
        <p:nvSpPr>
          <p:cNvPr id="3"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Xuất hiện trong văn hóa đại chúng</a:t>
            </a:r>
          </a:p>
        </p:txBody>
      </p:sp>
      <p:sp>
        <p:nvSpPr>
          <p:cNvPr id="4" name="TextBox 3"/>
          <p:cNvSpPr txBox="1"/>
          <p:nvPr/>
        </p:nvSpPr>
        <p:spPr>
          <a:xfrm>
            <a:off x="980900" y="2434812"/>
            <a:ext cx="6244039" cy="3442792"/>
          </a:xfrm>
          <a:prstGeom prst="rect">
            <a:avLst/>
          </a:prstGeom>
          <a:noFill/>
        </p:spPr>
        <p:txBody>
          <a:bodyPr wrap="square" lIns="0" tIns="0" rIns="0" bIns="0" rtlCol="0">
            <a:noAutofit/>
          </a:bodyPr>
          <a:lstStyle/>
          <a:p>
            <a:pPr marL="285750" indent="-285750" algn="just">
              <a:lnSpc>
                <a:spcPct val="150000"/>
              </a:lnSpc>
              <a:buFont typeface="Arial" pitchFamily="34" charset="0"/>
              <a:buChar char="•"/>
            </a:pPr>
            <a:r>
              <a:rPr lang="vi-VN" sz="2000"/>
              <a:t>Sekret Enigmy (1979) là phim của Ba Lan nói về máy Enigma dưới góc nhìn của họ.</a:t>
            </a:r>
            <a:endParaRPr lang="en-US" sz="2000"/>
          </a:p>
        </p:txBody>
      </p:sp>
      <p:sp>
        <p:nvSpPr>
          <p:cNvPr id="5" name="TextBox 4"/>
          <p:cNvSpPr txBox="1"/>
          <p:nvPr/>
        </p:nvSpPr>
        <p:spPr>
          <a:xfrm>
            <a:off x="739941" y="1507225"/>
            <a:ext cx="3947019" cy="555172"/>
          </a:xfrm>
          <a:prstGeom prst="rect">
            <a:avLst/>
          </a:prstGeom>
          <a:noFill/>
        </p:spPr>
        <p:txBody>
          <a:bodyPr wrap="square" lIns="0" tIns="0" rIns="0" bIns="0" rtlCol="0">
            <a:noAutofit/>
          </a:bodyPr>
          <a:lstStyle/>
          <a:p>
            <a:r>
              <a:rPr lang="en-US" sz="2400">
                <a:solidFill>
                  <a:schemeClr val="tx1">
                    <a:lumMod val="75000"/>
                    <a:lumOff val="25000"/>
                  </a:schemeClr>
                </a:solidFill>
                <a:latin typeface="Segoe UI Semibold" pitchFamily="34" charset="0"/>
              </a:rPr>
              <a:t>Phim ảnh</a:t>
            </a:r>
            <a:endParaRPr lang="en-US" sz="2400" dirty="0">
              <a:solidFill>
                <a:schemeClr val="tx1">
                  <a:lumMod val="75000"/>
                  <a:lumOff val="25000"/>
                </a:schemeClr>
              </a:solidFill>
              <a:latin typeface="Segoe UI Semibold" pitchFamily="34" charset="0"/>
            </a:endParaRPr>
          </a:p>
        </p:txBody>
      </p:sp>
      <p:pic>
        <p:nvPicPr>
          <p:cNvPr id="20482" name="Picture 2" descr="Káº¿t quáº£ hÃ¬nh áº£nh cho Sekret Enig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639" y="1134810"/>
            <a:ext cx="3353730" cy="461696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12</a:t>
            </a:fld>
            <a:endParaRPr lang="en-ZA"/>
          </a:p>
        </p:txBody>
      </p:sp>
      <p:grpSp>
        <p:nvGrpSpPr>
          <p:cNvPr id="10" name="Group 9"/>
          <p:cNvGrpSpPr/>
          <p:nvPr/>
        </p:nvGrpSpPr>
        <p:grpSpPr>
          <a:xfrm>
            <a:off x="8330519" y="6010247"/>
            <a:ext cx="2962275" cy="609600"/>
            <a:chOff x="8330519" y="6010247"/>
            <a:chExt cx="2962275" cy="609600"/>
          </a:xfrm>
        </p:grpSpPr>
        <p:pic>
          <p:nvPicPr>
            <p:cNvPr id="11" name="Picture 10"/>
            <p:cNvPicPr>
              <a:picLocks noChangeAspect="1"/>
            </p:cNvPicPr>
            <p:nvPr/>
          </p:nvPicPr>
          <p:blipFill>
            <a:blip r:embed="rId4"/>
            <a:stretch>
              <a:fillRect/>
            </a:stretch>
          </p:blipFill>
          <p:spPr>
            <a:xfrm>
              <a:off x="8330519" y="6010247"/>
              <a:ext cx="2962275" cy="609600"/>
            </a:xfrm>
            <a:prstGeom prst="rect">
              <a:avLst/>
            </a:prstGeom>
          </p:spPr>
        </p:pic>
        <p:sp>
          <p:nvSpPr>
            <p:cNvPr id="12" name="TextBox 11"/>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13</a:t>
            </a:fld>
            <a:endParaRPr lang="en-ZA"/>
          </a:p>
        </p:txBody>
      </p:sp>
      <p:sp>
        <p:nvSpPr>
          <p:cNvPr id="3"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Xuất hiện trong văn hóa đại chúng</a:t>
            </a:r>
          </a:p>
        </p:txBody>
      </p:sp>
      <p:sp>
        <p:nvSpPr>
          <p:cNvPr id="4" name="TextBox 3"/>
          <p:cNvSpPr txBox="1"/>
          <p:nvPr/>
        </p:nvSpPr>
        <p:spPr>
          <a:xfrm>
            <a:off x="980900" y="2434812"/>
            <a:ext cx="6244039" cy="3442792"/>
          </a:xfrm>
          <a:prstGeom prst="rect">
            <a:avLst/>
          </a:prstGeom>
          <a:noFill/>
        </p:spPr>
        <p:txBody>
          <a:bodyPr wrap="square" lIns="0" tIns="0" rIns="0" bIns="0" rtlCol="0">
            <a:noAutofit/>
          </a:bodyPr>
          <a:lstStyle/>
          <a:p>
            <a:pPr marL="285750" indent="-285750" algn="just">
              <a:lnSpc>
                <a:spcPct val="150000"/>
              </a:lnSpc>
              <a:buFont typeface="Arial" pitchFamily="34" charset="0"/>
              <a:buChar char="•"/>
            </a:pPr>
            <a:r>
              <a:rPr lang="vi-VN" sz="2000"/>
              <a:t>Sekret Enigmy (1979) là phim của Ba Lan nói về máy Enigma dưới góc nhìn của họ.</a:t>
            </a:r>
            <a:endParaRPr lang="en-US" sz="2000"/>
          </a:p>
          <a:p>
            <a:pPr marL="285750" indent="-285750" algn="just">
              <a:lnSpc>
                <a:spcPct val="150000"/>
              </a:lnSpc>
              <a:buFont typeface="Arial" pitchFamily="34" charset="0"/>
              <a:buChar char="•"/>
            </a:pPr>
            <a:r>
              <a:rPr lang="en-US" sz="2000"/>
              <a:t>Breaking the Code trên truyền hình vào 1996.</a:t>
            </a:r>
          </a:p>
        </p:txBody>
      </p:sp>
      <p:sp>
        <p:nvSpPr>
          <p:cNvPr id="5" name="TextBox 4"/>
          <p:cNvSpPr txBox="1"/>
          <p:nvPr/>
        </p:nvSpPr>
        <p:spPr>
          <a:xfrm>
            <a:off x="739941" y="1507225"/>
            <a:ext cx="3947019" cy="555172"/>
          </a:xfrm>
          <a:prstGeom prst="rect">
            <a:avLst/>
          </a:prstGeom>
          <a:noFill/>
        </p:spPr>
        <p:txBody>
          <a:bodyPr wrap="square" lIns="0" tIns="0" rIns="0" bIns="0" rtlCol="0">
            <a:noAutofit/>
          </a:bodyPr>
          <a:lstStyle/>
          <a:p>
            <a:r>
              <a:rPr lang="en-US" sz="2400">
                <a:solidFill>
                  <a:schemeClr val="tx1">
                    <a:lumMod val="75000"/>
                    <a:lumOff val="25000"/>
                  </a:schemeClr>
                </a:solidFill>
                <a:latin typeface="Segoe UI Semibold" pitchFamily="34" charset="0"/>
              </a:rPr>
              <a:t>Phim ảnh</a:t>
            </a:r>
            <a:endParaRPr lang="en-US" sz="2400" dirty="0">
              <a:solidFill>
                <a:schemeClr val="tx1">
                  <a:lumMod val="75000"/>
                  <a:lumOff val="25000"/>
                </a:schemeClr>
              </a:solidFill>
              <a:latin typeface="Segoe UI Semibold" pitchFamily="34" charset="0"/>
            </a:endParaRPr>
          </a:p>
        </p:txBody>
      </p:sp>
      <p:pic>
        <p:nvPicPr>
          <p:cNvPr id="24578" name="Picture 2" descr="Káº¿t quáº£ hÃ¬nh áº£nh cho Breaking the Code"/>
          <p:cNvPicPr>
            <a:picLocks noChangeAspect="1" noChangeArrowheads="1"/>
          </p:cNvPicPr>
          <p:nvPr/>
        </p:nvPicPr>
        <p:blipFill rotWithShape="1">
          <a:blip r:embed="rId3">
            <a:extLst>
              <a:ext uri="{28A0092B-C50C-407E-A947-70E740481C1C}">
                <a14:useLocalDpi xmlns:a14="http://schemas.microsoft.com/office/drawing/2010/main" val="0"/>
              </a:ext>
            </a:extLst>
          </a:blip>
          <a:srcRect l="22778" r="22460"/>
          <a:stretch>
            <a:fillRect/>
          </a:stretch>
        </p:blipFill>
        <p:spPr bwMode="auto">
          <a:xfrm>
            <a:off x="8490857" y="1524264"/>
            <a:ext cx="2383971" cy="43533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13</a:t>
            </a:fld>
            <a:endParaRPr lang="en-ZA"/>
          </a:p>
        </p:txBody>
      </p:sp>
      <p:grpSp>
        <p:nvGrpSpPr>
          <p:cNvPr id="8" name="Group 7"/>
          <p:cNvGrpSpPr/>
          <p:nvPr/>
        </p:nvGrpSpPr>
        <p:grpSpPr>
          <a:xfrm>
            <a:off x="8330519" y="6010247"/>
            <a:ext cx="2962275" cy="609600"/>
            <a:chOff x="8330519" y="6010247"/>
            <a:chExt cx="2962275" cy="609600"/>
          </a:xfrm>
        </p:grpSpPr>
        <p:pic>
          <p:nvPicPr>
            <p:cNvPr id="9" name="Picture 8"/>
            <p:cNvPicPr>
              <a:picLocks noChangeAspect="1"/>
            </p:cNvPicPr>
            <p:nvPr/>
          </p:nvPicPr>
          <p:blipFill>
            <a:blip r:embed="rId4"/>
            <a:stretch>
              <a:fillRect/>
            </a:stretch>
          </p:blipFill>
          <p:spPr>
            <a:xfrm>
              <a:off x="8330519" y="6010247"/>
              <a:ext cx="2962275" cy="609600"/>
            </a:xfrm>
            <a:prstGeom prst="rect">
              <a:avLst/>
            </a:prstGeom>
          </p:spPr>
        </p:pic>
        <p:sp>
          <p:nvSpPr>
            <p:cNvPr id="10" name="TextBox 9"/>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14</a:t>
            </a:fld>
            <a:endParaRPr lang="en-ZA"/>
          </a:p>
        </p:txBody>
      </p:sp>
      <p:sp>
        <p:nvSpPr>
          <p:cNvPr id="3"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Xuất hiện trong văn hóa đại chúng</a:t>
            </a:r>
          </a:p>
        </p:txBody>
      </p:sp>
      <p:sp>
        <p:nvSpPr>
          <p:cNvPr id="4" name="TextBox 3"/>
          <p:cNvSpPr txBox="1"/>
          <p:nvPr/>
        </p:nvSpPr>
        <p:spPr>
          <a:xfrm>
            <a:off x="980900" y="2434812"/>
            <a:ext cx="6244039" cy="3442792"/>
          </a:xfrm>
          <a:prstGeom prst="rect">
            <a:avLst/>
          </a:prstGeom>
          <a:noFill/>
        </p:spPr>
        <p:txBody>
          <a:bodyPr wrap="square" lIns="0" tIns="0" rIns="0" bIns="0" rtlCol="0">
            <a:noAutofit/>
          </a:bodyPr>
          <a:lstStyle/>
          <a:p>
            <a:pPr marL="285750" indent="-285750" algn="just">
              <a:lnSpc>
                <a:spcPct val="150000"/>
              </a:lnSpc>
              <a:buFont typeface="Arial" pitchFamily="34" charset="0"/>
              <a:buChar char="•"/>
            </a:pPr>
            <a:r>
              <a:rPr lang="vi-VN" sz="2000" dirty="0" err="1"/>
              <a:t>Sekret</a:t>
            </a:r>
            <a:r>
              <a:rPr lang="vi-VN" sz="2000" dirty="0"/>
              <a:t> </a:t>
            </a:r>
            <a:r>
              <a:rPr lang="vi-VN" sz="2000" dirty="0" err="1"/>
              <a:t>Enigmy</a:t>
            </a:r>
            <a:r>
              <a:rPr lang="vi-VN" sz="2000" dirty="0"/>
              <a:t> (1979) </a:t>
            </a:r>
            <a:r>
              <a:rPr lang="vi-VN" sz="2000" dirty="0" err="1"/>
              <a:t>là</a:t>
            </a:r>
            <a:r>
              <a:rPr lang="vi-VN" sz="2000" dirty="0"/>
              <a:t> phim </a:t>
            </a:r>
            <a:r>
              <a:rPr lang="vi-VN" sz="2000" dirty="0" err="1"/>
              <a:t>của</a:t>
            </a:r>
            <a:r>
              <a:rPr lang="vi-VN" sz="2000" dirty="0"/>
              <a:t> Ba Lan </a:t>
            </a:r>
            <a:r>
              <a:rPr lang="vi-VN" sz="2000" dirty="0" err="1"/>
              <a:t>nói</a:t>
            </a:r>
            <a:r>
              <a:rPr lang="vi-VN" sz="2000" dirty="0"/>
              <a:t> </a:t>
            </a:r>
            <a:r>
              <a:rPr lang="vi-VN" sz="2000" dirty="0" err="1"/>
              <a:t>về</a:t>
            </a:r>
            <a:r>
              <a:rPr lang="vi-VN" sz="2000" dirty="0"/>
              <a:t> </a:t>
            </a:r>
            <a:r>
              <a:rPr lang="vi-VN" sz="2000" dirty="0" err="1"/>
              <a:t>máy</a:t>
            </a:r>
            <a:r>
              <a:rPr lang="vi-VN" sz="2000" dirty="0"/>
              <a:t> </a:t>
            </a:r>
            <a:r>
              <a:rPr lang="vi-VN" sz="2000" dirty="0" err="1"/>
              <a:t>Enigma</a:t>
            </a:r>
            <a:r>
              <a:rPr lang="vi-VN" sz="2000" dirty="0"/>
              <a:t> </a:t>
            </a:r>
            <a:r>
              <a:rPr lang="vi-VN" sz="2000" dirty="0" err="1"/>
              <a:t>dưới</a:t>
            </a:r>
            <a:r>
              <a:rPr lang="vi-VN" sz="2000" dirty="0"/>
              <a:t> </a:t>
            </a:r>
            <a:r>
              <a:rPr lang="vi-VN" sz="2000" dirty="0" err="1"/>
              <a:t>góc</a:t>
            </a:r>
            <a:r>
              <a:rPr lang="vi-VN" sz="2000" dirty="0"/>
              <a:t> </a:t>
            </a:r>
            <a:r>
              <a:rPr lang="vi-VN" sz="2000" dirty="0" err="1"/>
              <a:t>nhìn</a:t>
            </a:r>
            <a:r>
              <a:rPr lang="vi-VN" sz="2000" dirty="0"/>
              <a:t> </a:t>
            </a:r>
            <a:r>
              <a:rPr lang="vi-VN" sz="2000" dirty="0" err="1"/>
              <a:t>của</a:t>
            </a:r>
            <a:r>
              <a:rPr lang="vi-VN" sz="2000" dirty="0"/>
              <a:t> </a:t>
            </a:r>
            <a:r>
              <a:rPr lang="vi-VN" sz="2000" dirty="0" err="1"/>
              <a:t>họ</a:t>
            </a:r>
            <a:r>
              <a:rPr lang="vi-VN" sz="2000" dirty="0"/>
              <a:t>.</a:t>
            </a:r>
            <a:endParaRPr lang="en-US" sz="2000" dirty="0"/>
          </a:p>
          <a:p>
            <a:pPr marL="285750" indent="-285750" algn="just">
              <a:lnSpc>
                <a:spcPct val="150000"/>
              </a:lnSpc>
              <a:buFont typeface="Arial" pitchFamily="34" charset="0"/>
              <a:buChar char="•"/>
            </a:pPr>
            <a:r>
              <a:rPr lang="en-US" sz="2000" dirty="0"/>
              <a:t>Breaking the Code </a:t>
            </a:r>
            <a:r>
              <a:rPr lang="en-US" sz="2000" dirty="0" err="1"/>
              <a:t>trên</a:t>
            </a:r>
            <a:r>
              <a:rPr lang="en-US" sz="2000" dirty="0"/>
              <a:t> </a:t>
            </a:r>
            <a:r>
              <a:rPr lang="en-US" sz="2000" dirty="0" err="1"/>
              <a:t>truyền</a:t>
            </a:r>
            <a:r>
              <a:rPr lang="en-US" sz="2000" dirty="0"/>
              <a:t> </a:t>
            </a:r>
            <a:r>
              <a:rPr lang="en-US" sz="2000" dirty="0" err="1"/>
              <a:t>hình</a:t>
            </a:r>
            <a:r>
              <a:rPr lang="en-US" sz="2000" dirty="0"/>
              <a:t> </a:t>
            </a:r>
            <a:r>
              <a:rPr lang="en-US" sz="2000" dirty="0" err="1"/>
              <a:t>vào</a:t>
            </a:r>
            <a:r>
              <a:rPr lang="en-US" sz="2000" dirty="0"/>
              <a:t> 1996.</a:t>
            </a:r>
          </a:p>
          <a:p>
            <a:pPr marL="285750" indent="-285750" algn="just">
              <a:lnSpc>
                <a:spcPct val="150000"/>
              </a:lnSpc>
              <a:buFont typeface="Arial" pitchFamily="34" charset="0"/>
              <a:buChar char="•"/>
            </a:pPr>
            <a:r>
              <a:rPr lang="vi-VN" sz="2000" dirty="0"/>
              <a:t>The </a:t>
            </a:r>
            <a:r>
              <a:rPr lang="vi-VN" sz="2000" dirty="0" err="1"/>
              <a:t>Imitation</a:t>
            </a:r>
            <a:r>
              <a:rPr lang="vi-VN" sz="2000" dirty="0"/>
              <a:t> </a:t>
            </a:r>
            <a:r>
              <a:rPr lang="vi-VN" sz="2000" dirty="0" err="1"/>
              <a:t>Game</a:t>
            </a:r>
            <a:r>
              <a:rPr lang="vi-VN" sz="2000" dirty="0"/>
              <a:t> (2014) </a:t>
            </a:r>
            <a:r>
              <a:rPr lang="vi-VN" sz="2000" dirty="0" err="1"/>
              <a:t>kể</a:t>
            </a:r>
            <a:r>
              <a:rPr lang="vi-VN" sz="2000" dirty="0"/>
              <a:t> câu </a:t>
            </a:r>
            <a:r>
              <a:rPr lang="vi-VN" sz="2000" dirty="0" err="1"/>
              <a:t>chuyện</a:t>
            </a:r>
            <a:r>
              <a:rPr lang="vi-VN" sz="2000" dirty="0"/>
              <a:t> </a:t>
            </a:r>
            <a:r>
              <a:rPr lang="vi-VN" sz="2000" dirty="0" err="1"/>
              <a:t>về</a:t>
            </a:r>
            <a:r>
              <a:rPr lang="vi-VN" sz="2000" dirty="0"/>
              <a:t> </a:t>
            </a:r>
            <a:r>
              <a:rPr lang="vi-VN" sz="2000" dirty="0" err="1"/>
              <a:t>Alan</a:t>
            </a:r>
            <a:r>
              <a:rPr lang="vi-VN" sz="2000" dirty="0"/>
              <a:t> </a:t>
            </a:r>
            <a:r>
              <a:rPr lang="vi-VN" sz="2000" dirty="0" err="1"/>
              <a:t>Turing</a:t>
            </a:r>
            <a:r>
              <a:rPr lang="vi-VN" sz="2000" dirty="0"/>
              <a:t> </a:t>
            </a:r>
            <a:r>
              <a:rPr lang="vi-VN" sz="2000" dirty="0" err="1"/>
              <a:t>và</a:t>
            </a:r>
            <a:r>
              <a:rPr lang="vi-VN" sz="2000" dirty="0"/>
              <a:t> </a:t>
            </a:r>
            <a:r>
              <a:rPr lang="vi-VN" sz="2000" dirty="0" err="1"/>
              <a:t>nỗ</a:t>
            </a:r>
            <a:r>
              <a:rPr lang="vi-VN" sz="2000" dirty="0"/>
              <a:t> </a:t>
            </a:r>
            <a:r>
              <a:rPr lang="vi-VN" sz="2000" dirty="0" err="1"/>
              <a:t>lực</a:t>
            </a:r>
            <a:r>
              <a:rPr lang="vi-VN" sz="2000" dirty="0"/>
              <a:t> </a:t>
            </a:r>
            <a:r>
              <a:rPr lang="vi-VN" sz="2000" dirty="0" err="1"/>
              <a:t>giải</a:t>
            </a:r>
            <a:r>
              <a:rPr lang="vi-VN" sz="2000" dirty="0"/>
              <a:t> </a:t>
            </a:r>
            <a:r>
              <a:rPr lang="vi-VN" sz="2000" dirty="0" err="1"/>
              <a:t>mã</a:t>
            </a:r>
            <a:r>
              <a:rPr lang="vi-VN" sz="2000" dirty="0"/>
              <a:t> </a:t>
            </a:r>
            <a:r>
              <a:rPr lang="vi-VN" sz="2000" dirty="0" err="1"/>
              <a:t>chiếc</a:t>
            </a:r>
            <a:r>
              <a:rPr lang="vi-VN" sz="2000" dirty="0"/>
              <a:t> </a:t>
            </a:r>
            <a:r>
              <a:rPr lang="vi-VN" sz="2000" dirty="0" err="1"/>
              <a:t>máy</a:t>
            </a:r>
            <a:r>
              <a:rPr lang="vi-VN" sz="2000" dirty="0"/>
              <a:t> </a:t>
            </a:r>
            <a:r>
              <a:rPr lang="vi-VN" sz="2000" dirty="0" err="1"/>
              <a:t>Enigma</a:t>
            </a:r>
            <a:r>
              <a:rPr lang="vi-VN" sz="2000" dirty="0"/>
              <a:t> trong </a:t>
            </a:r>
            <a:r>
              <a:rPr lang="vi-VN" sz="2000" dirty="0" err="1"/>
              <a:t>Thế</a:t>
            </a:r>
            <a:r>
              <a:rPr lang="vi-VN" sz="2000" dirty="0"/>
              <a:t> </a:t>
            </a:r>
            <a:r>
              <a:rPr lang="vi-VN" sz="2000" dirty="0" err="1"/>
              <a:t>chiến</a:t>
            </a:r>
            <a:r>
              <a:rPr lang="vi-VN" sz="2000" dirty="0"/>
              <a:t> Hai.</a:t>
            </a:r>
            <a:endParaRPr lang="en-US" sz="2000" dirty="0"/>
          </a:p>
        </p:txBody>
      </p:sp>
      <p:sp>
        <p:nvSpPr>
          <p:cNvPr id="5" name="TextBox 4"/>
          <p:cNvSpPr txBox="1"/>
          <p:nvPr/>
        </p:nvSpPr>
        <p:spPr>
          <a:xfrm>
            <a:off x="739941" y="1507225"/>
            <a:ext cx="3947019" cy="555172"/>
          </a:xfrm>
          <a:prstGeom prst="rect">
            <a:avLst/>
          </a:prstGeom>
          <a:noFill/>
        </p:spPr>
        <p:txBody>
          <a:bodyPr wrap="square" lIns="0" tIns="0" rIns="0" bIns="0" rtlCol="0">
            <a:noAutofit/>
          </a:bodyPr>
          <a:lstStyle/>
          <a:p>
            <a:r>
              <a:rPr lang="en-US" sz="2400">
                <a:solidFill>
                  <a:schemeClr val="tx1">
                    <a:lumMod val="75000"/>
                    <a:lumOff val="25000"/>
                  </a:schemeClr>
                </a:solidFill>
                <a:latin typeface="Segoe UI Semibold" pitchFamily="34" charset="0"/>
              </a:rPr>
              <a:t>Phim ảnh</a:t>
            </a:r>
            <a:endParaRPr lang="en-US" sz="2400" dirty="0">
              <a:solidFill>
                <a:schemeClr val="tx1">
                  <a:lumMod val="75000"/>
                  <a:lumOff val="25000"/>
                </a:schemeClr>
              </a:solidFill>
              <a:latin typeface="Segoe UI Semibold" pitchFamily="34" charset="0"/>
            </a:endParaRPr>
          </a:p>
        </p:txBody>
      </p:sp>
      <p:pic>
        <p:nvPicPr>
          <p:cNvPr id="24580" name="Picture 4" descr="Káº¿t quáº£ hÃ¬nh áº£nh cho the imitation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461" y="1313743"/>
            <a:ext cx="3230598" cy="4563861"/>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14</a:t>
            </a:fld>
            <a:endParaRPr lang="en-ZA"/>
          </a:p>
        </p:txBody>
      </p:sp>
      <p:grpSp>
        <p:nvGrpSpPr>
          <p:cNvPr id="10" name="Group 9"/>
          <p:cNvGrpSpPr/>
          <p:nvPr/>
        </p:nvGrpSpPr>
        <p:grpSpPr>
          <a:xfrm>
            <a:off x="8330519" y="6010247"/>
            <a:ext cx="2962275" cy="609600"/>
            <a:chOff x="8330519" y="6010247"/>
            <a:chExt cx="2962275" cy="609600"/>
          </a:xfrm>
        </p:grpSpPr>
        <p:pic>
          <p:nvPicPr>
            <p:cNvPr id="11" name="Picture 10"/>
            <p:cNvPicPr>
              <a:picLocks noChangeAspect="1"/>
            </p:cNvPicPr>
            <p:nvPr/>
          </p:nvPicPr>
          <p:blipFill>
            <a:blip r:embed="rId4"/>
            <a:stretch>
              <a:fillRect/>
            </a:stretch>
          </p:blipFill>
          <p:spPr>
            <a:xfrm>
              <a:off x="8330519" y="6010247"/>
              <a:ext cx="2962275" cy="609600"/>
            </a:xfrm>
            <a:prstGeom prst="rect">
              <a:avLst/>
            </a:prstGeom>
          </p:spPr>
        </p:pic>
        <p:sp>
          <p:nvSpPr>
            <p:cNvPr id="12" name="TextBox 11"/>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15</a:t>
            </a:fld>
            <a:endParaRPr lang="en-ZA"/>
          </a:p>
        </p:txBody>
      </p:sp>
      <p:grpSp>
        <p:nvGrpSpPr>
          <p:cNvPr id="16" name="Group 15"/>
          <p:cNvGrpSpPr/>
          <p:nvPr/>
        </p:nvGrpSpPr>
        <p:grpSpPr>
          <a:xfrm>
            <a:off x="8330519" y="6010247"/>
            <a:ext cx="2962275" cy="609600"/>
            <a:chOff x="8330519" y="6010247"/>
            <a:chExt cx="2962275" cy="609600"/>
          </a:xfrm>
        </p:grpSpPr>
        <p:pic>
          <p:nvPicPr>
            <p:cNvPr id="17" name="Picture 16"/>
            <p:cNvPicPr>
              <a:picLocks noChangeAspect="1"/>
            </p:cNvPicPr>
            <p:nvPr/>
          </p:nvPicPr>
          <p:blipFill>
            <a:blip r:embed="rId3"/>
            <a:stretch>
              <a:fillRect/>
            </a:stretch>
          </p:blipFill>
          <p:spPr>
            <a:xfrm>
              <a:off x="8330519" y="6010247"/>
              <a:ext cx="2962275" cy="609600"/>
            </a:xfrm>
            <a:prstGeom prst="rect">
              <a:avLst/>
            </a:prstGeom>
          </p:spPr>
        </p:pic>
        <p:sp>
          <p:nvSpPr>
            <p:cNvPr id="18" name="TextBox 17"/>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9" name="Picture 8" descr="A picture containing indoor, black, electronics, sitting&#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l="17013" t="2329" r="20469" b="-1"/>
          <a:stretch>
            <a:fillRect/>
          </a:stretch>
        </p:blipFill>
        <p:spPr>
          <a:xfrm>
            <a:off x="5893610" y="-19218"/>
            <a:ext cx="6298390" cy="6877218"/>
          </a:xfrm>
          <a:prstGeom prst="rect">
            <a:avLst/>
          </a:prstGeom>
        </p:spPr>
      </p:pic>
      <p:sp>
        <p:nvSpPr>
          <p:cNvPr id="4" name="TextBox 3"/>
          <p:cNvSpPr txBox="1"/>
          <p:nvPr/>
        </p:nvSpPr>
        <p:spPr>
          <a:xfrm>
            <a:off x="-1" y="512240"/>
            <a:ext cx="5893609" cy="822296"/>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400" dirty="0">
                <a:solidFill>
                  <a:srgbClr val="000000"/>
                </a:solidFill>
                <a:latin typeface="Segoe UI" pitchFamily="34" charset="0"/>
                <a:ea typeface="Segoe UI" pitchFamily="34" charset="0"/>
                <a:cs typeface="Segoe UI" pitchFamily="34" charset="0"/>
              </a:rPr>
              <a:t> Enigma</a:t>
            </a:r>
          </a:p>
        </p:txBody>
      </p:sp>
      <p:sp>
        <p:nvSpPr>
          <p:cNvPr id="3" name="Rectangle 2"/>
          <p:cNvSpPr/>
          <p:nvPr/>
        </p:nvSpPr>
        <p:spPr>
          <a:xfrm>
            <a:off x="10665150" y="4197340"/>
            <a:ext cx="1413454" cy="228745"/>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extBox 1"/>
          <p:cNvSpPr txBox="1"/>
          <p:nvPr/>
        </p:nvSpPr>
        <p:spPr>
          <a:xfrm>
            <a:off x="609600" y="1435450"/>
            <a:ext cx="5486400" cy="3967882"/>
          </a:xfrm>
          <a:prstGeom prst="rect">
            <a:avLst/>
          </a:prstGeom>
          <a:noFill/>
        </p:spPr>
        <p:txBody>
          <a:bodyPr wrap="square" lIns="0" tIns="0" rIns="0" bIns="0" rtlCol="0">
            <a:noAutofit/>
          </a:bodyPr>
          <a:lstStyle/>
          <a:p>
            <a:pPr>
              <a:lnSpc>
                <a:spcPct val="250000"/>
              </a:lnSpc>
            </a:pPr>
            <a:r>
              <a:rPr lang="en-US" sz="2000">
                <a:solidFill>
                  <a:sysClr val="windowText" lastClr="000000"/>
                </a:solidFill>
              </a:rPr>
              <a:t>Phiên bản đầu tiên ra đời vào năm 1923</a:t>
            </a:r>
          </a:p>
          <a:p>
            <a:pPr>
              <a:lnSpc>
                <a:spcPct val="250000"/>
              </a:lnSpc>
            </a:pPr>
            <a:r>
              <a:rPr lang="en-US" sz="2000"/>
              <a:t>Có 100 ngàn máy đã đ</a:t>
            </a:r>
            <a:r>
              <a:rPr lang="vi-VN" sz="2000"/>
              <a:t>ư</a:t>
            </a:r>
            <a:r>
              <a:rPr lang="en-US" sz="2000"/>
              <a:t>ợc chế tạo</a:t>
            </a:r>
          </a:p>
          <a:p>
            <a:pPr>
              <a:lnSpc>
                <a:spcPct val="250000"/>
              </a:lnSpc>
            </a:pPr>
            <a:r>
              <a:rPr lang="en-US" sz="2000"/>
              <a:t>Đ</a:t>
            </a:r>
            <a:r>
              <a:rPr lang="vi-VN" sz="2000"/>
              <a:t>ư</a:t>
            </a:r>
            <a:r>
              <a:rPr lang="en-US" sz="2000"/>
              <a:t>ợc quân đội Đức sử dụng </a:t>
            </a:r>
          </a:p>
          <a:p>
            <a:pPr>
              <a:lnSpc>
                <a:spcPct val="250000"/>
              </a:lnSpc>
            </a:pPr>
            <a:r>
              <a:rPr lang="en-US" sz="2000"/>
              <a:t>Cỗ máy không thể bị giải mã</a:t>
            </a:r>
          </a:p>
          <a:p>
            <a:pPr algn="l">
              <a:lnSpc>
                <a:spcPct val="250000"/>
              </a:lnSpc>
            </a:pPr>
            <a:endParaRPr lang="en-US" sz="2000" dirty="0">
              <a:solidFill>
                <a:schemeClr val="tx1">
                  <a:lumMod val="75000"/>
                  <a:lumOff val="25000"/>
                </a:schemeClr>
              </a:solidFill>
              <a:latin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iterate type="lt">
                                    <p:tmPct val="0"/>
                                  </p:iterate>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mph" presetSubtype="0" fill="hold" nodeType="clickEffect">
                                  <p:stCondLst>
                                    <p:cond delay="0"/>
                                  </p:stCondLst>
                                  <p:iterate type="lt">
                                    <p:tmPct val="4000"/>
                                  </p:iterate>
                                  <p:childTnLst>
                                    <p:set>
                                      <p:cBhvr override="childStyle">
                                        <p:cTn id="33"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of an old building&#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l="5032" t="311" r="3980" b="48772"/>
          <a:stretch>
            <a:fillRect/>
          </a:stretch>
        </p:blipFill>
        <p:spPr>
          <a:xfrm>
            <a:off x="843671" y="2093445"/>
            <a:ext cx="2614494" cy="3504818"/>
          </a:xfrm>
          <a:prstGeom prst="rect">
            <a:avLst/>
          </a:prstGeom>
        </p:spPr>
      </p:pic>
      <p:pic>
        <p:nvPicPr>
          <p:cNvPr id="5" name="Picture 4" descr="A picture containing cabinet, sitting, wooden&#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43" y="2093444"/>
            <a:ext cx="2633684" cy="3491891"/>
          </a:xfrm>
          <a:prstGeom prst="rect">
            <a:avLst/>
          </a:prstGeom>
        </p:spPr>
      </p:pic>
      <p:pic>
        <p:nvPicPr>
          <p:cNvPr id="7" name="Picture 6" descr="A typewriter on a stove&#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8605" y="2099369"/>
            <a:ext cx="2633684" cy="3498894"/>
          </a:xfrm>
          <a:prstGeom prst="rect">
            <a:avLst/>
          </a:prstGeom>
        </p:spPr>
      </p:pic>
      <p:sp>
        <p:nvSpPr>
          <p:cNvPr id="15" name="Callout: Down Arrow 14"/>
          <p:cNvSpPr/>
          <p:nvPr/>
        </p:nvSpPr>
        <p:spPr>
          <a:xfrm>
            <a:off x="838200" y="242049"/>
            <a:ext cx="2614493" cy="1851395"/>
          </a:xfrm>
          <a:prstGeom prst="down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r>
              <a:rPr lang="en-US" sz="1400" i="1" dirty="0" err="1">
                <a:latin typeface="Times New Roman" pitchFamily="18" charset="0"/>
              </a:rPr>
              <a:t>Phiên</a:t>
            </a:r>
            <a:r>
              <a:rPr lang="en-US" sz="1400" i="1" dirty="0">
                <a:latin typeface="Times New Roman" pitchFamily="18" charset="0"/>
              </a:rPr>
              <a:t> </a:t>
            </a:r>
            <a:r>
              <a:rPr lang="en-US" sz="1400" i="1" dirty="0" err="1">
                <a:latin typeface="Times New Roman" pitchFamily="18" charset="0"/>
              </a:rPr>
              <a:t>bản</a:t>
            </a:r>
            <a:r>
              <a:rPr lang="en-US" sz="1400" i="1" dirty="0">
                <a:latin typeface="Times New Roman" pitchFamily="18" charset="0"/>
              </a:rPr>
              <a:t> </a:t>
            </a:r>
            <a:r>
              <a:rPr lang="en-US" sz="1400" i="1" dirty="0" err="1">
                <a:latin typeface="Times New Roman" pitchFamily="18" charset="0"/>
              </a:rPr>
              <a:t>đầu</a:t>
            </a:r>
            <a:r>
              <a:rPr lang="en-US" sz="1400" i="1" dirty="0">
                <a:latin typeface="Times New Roman" pitchFamily="18" charset="0"/>
              </a:rPr>
              <a:t> </a:t>
            </a:r>
            <a:r>
              <a:rPr lang="en-US" sz="1400" i="1" dirty="0" err="1">
                <a:latin typeface="Times New Roman" pitchFamily="18" charset="0"/>
              </a:rPr>
              <a:t>tiên</a:t>
            </a:r>
            <a:r>
              <a:rPr lang="en-US" sz="1600" i="1" dirty="0">
                <a:latin typeface="Times New Roman" pitchFamily="18" charset="0"/>
              </a:rPr>
              <a:t>: </a:t>
            </a:r>
            <a:r>
              <a:rPr lang="en-US" sz="1600" b="1" i="1" dirty="0">
                <a:latin typeface="Times New Roman" pitchFamily="18" charset="0"/>
              </a:rPr>
              <a:t>Enigma-A</a:t>
            </a:r>
            <a:br>
              <a:rPr lang="en-US" dirty="0">
                <a:latin typeface="Times New Roman" pitchFamily="18" charset="0"/>
              </a:rPr>
            </a:br>
            <a:r>
              <a:rPr lang="en-US" sz="1600" dirty="0" err="1">
                <a:latin typeface="Times New Roman" pitchFamily="18" charset="0"/>
              </a:rPr>
              <a:t>Sử</a:t>
            </a:r>
            <a:r>
              <a:rPr lang="en-US" sz="1600" dirty="0">
                <a:latin typeface="Times New Roman" pitchFamily="18" charset="0"/>
              </a:rPr>
              <a:t> </a:t>
            </a:r>
            <a:r>
              <a:rPr lang="en-US" sz="1600" dirty="0" err="1">
                <a:latin typeface="Times New Roman" pitchFamily="18" charset="0"/>
              </a:rPr>
              <a:t>dụng</a:t>
            </a:r>
            <a:r>
              <a:rPr lang="en-US" sz="1600" dirty="0">
                <a:latin typeface="Times New Roman" pitchFamily="18" charset="0"/>
              </a:rPr>
              <a:t> </a:t>
            </a:r>
            <a:r>
              <a:rPr lang="en-US" sz="1600" dirty="0" err="1">
                <a:latin typeface="Times New Roman" pitchFamily="18" charset="0"/>
              </a:rPr>
              <a:t>hệ</a:t>
            </a:r>
            <a:r>
              <a:rPr lang="en-US" sz="1600" dirty="0">
                <a:latin typeface="Times New Roman" pitchFamily="18" charset="0"/>
              </a:rPr>
              <a:t> </a:t>
            </a:r>
            <a:r>
              <a:rPr lang="en-US" sz="1600" dirty="0" err="1">
                <a:latin typeface="Times New Roman" pitchFamily="18" charset="0"/>
              </a:rPr>
              <a:t>thống</a:t>
            </a:r>
            <a:r>
              <a:rPr lang="en-US" sz="1600" dirty="0">
                <a:latin typeface="Times New Roman" pitchFamily="18" charset="0"/>
              </a:rPr>
              <a:t> </a:t>
            </a:r>
            <a:r>
              <a:rPr lang="en-US" sz="1600" dirty="0" err="1">
                <a:latin typeface="Times New Roman" pitchFamily="18" charset="0"/>
              </a:rPr>
              <a:t>mã</a:t>
            </a:r>
            <a:r>
              <a:rPr lang="en-US" sz="1600" dirty="0">
                <a:latin typeface="Times New Roman" pitchFamily="18" charset="0"/>
              </a:rPr>
              <a:t> </a:t>
            </a:r>
            <a:r>
              <a:rPr lang="en-US" sz="1600" dirty="0" err="1">
                <a:latin typeface="Times New Roman" pitchFamily="18" charset="0"/>
              </a:rPr>
              <a:t>hóa</a:t>
            </a:r>
            <a:r>
              <a:rPr lang="en-US" sz="1600" dirty="0">
                <a:latin typeface="Times New Roman" pitchFamily="18" charset="0"/>
              </a:rPr>
              <a:t> </a:t>
            </a:r>
            <a:r>
              <a:rPr lang="en-US" sz="1600" dirty="0" err="1">
                <a:latin typeface="Times New Roman" pitchFamily="18" charset="0"/>
              </a:rPr>
              <a:t>bằng</a:t>
            </a:r>
            <a:r>
              <a:rPr lang="en-US" sz="1600" dirty="0">
                <a:latin typeface="Times New Roman" pitchFamily="18" charset="0"/>
              </a:rPr>
              <a:t> </a:t>
            </a:r>
            <a:r>
              <a:rPr lang="en-US" sz="1600" dirty="0" err="1">
                <a:latin typeface="Times New Roman" pitchFamily="18" charset="0"/>
              </a:rPr>
              <a:t>bánh</a:t>
            </a:r>
            <a:r>
              <a:rPr lang="en-US" sz="1600" dirty="0">
                <a:latin typeface="Times New Roman" pitchFamily="18" charset="0"/>
              </a:rPr>
              <a:t> </a:t>
            </a:r>
            <a:r>
              <a:rPr lang="en-US" sz="1600" dirty="0" err="1">
                <a:latin typeface="Times New Roman" pitchFamily="18" charset="0"/>
              </a:rPr>
              <a:t>xe</a:t>
            </a:r>
            <a:r>
              <a:rPr lang="en-US" sz="1600" dirty="0">
                <a:latin typeface="Times New Roman" pitchFamily="18" charset="0"/>
              </a:rPr>
              <a:t>, </a:t>
            </a:r>
            <a:r>
              <a:rPr lang="en-US" sz="1600" dirty="0" err="1">
                <a:latin typeface="Times New Roman" pitchFamily="18" charset="0"/>
              </a:rPr>
              <a:t>nhập</a:t>
            </a:r>
            <a:r>
              <a:rPr lang="en-US" sz="1600" dirty="0">
                <a:latin typeface="Times New Roman" pitchFamily="18" charset="0"/>
              </a:rPr>
              <a:t> </a:t>
            </a:r>
            <a:r>
              <a:rPr lang="en-US" sz="1600" dirty="0" err="1">
                <a:latin typeface="Times New Roman" pitchFamily="18" charset="0"/>
              </a:rPr>
              <a:t>bằng</a:t>
            </a:r>
            <a:r>
              <a:rPr lang="en-US" sz="1600" dirty="0">
                <a:latin typeface="Times New Roman" pitchFamily="18" charset="0"/>
              </a:rPr>
              <a:t> </a:t>
            </a:r>
            <a:r>
              <a:rPr lang="en-US" sz="1600" dirty="0" err="1">
                <a:latin typeface="Times New Roman" pitchFamily="18" charset="0"/>
              </a:rPr>
              <a:t>bàn</a:t>
            </a:r>
            <a:r>
              <a:rPr lang="en-US" sz="1600" dirty="0">
                <a:latin typeface="Times New Roman" pitchFamily="18" charset="0"/>
              </a:rPr>
              <a:t> </a:t>
            </a:r>
            <a:r>
              <a:rPr lang="en-US" sz="1600" dirty="0" err="1">
                <a:latin typeface="Times New Roman" pitchFamily="18" charset="0"/>
              </a:rPr>
              <a:t>phím</a:t>
            </a:r>
            <a:r>
              <a:rPr lang="en-US" sz="1600" dirty="0">
                <a:latin typeface="Times New Roman" pitchFamily="18" charset="0"/>
              </a:rPr>
              <a:t> </a:t>
            </a:r>
            <a:r>
              <a:rPr lang="en-US" sz="1600" dirty="0" err="1">
                <a:latin typeface="Times New Roman" pitchFamily="18" charset="0"/>
              </a:rPr>
              <a:t>và</a:t>
            </a:r>
            <a:r>
              <a:rPr lang="en-US" sz="1600" dirty="0">
                <a:latin typeface="Times New Roman" pitchFamily="18" charset="0"/>
              </a:rPr>
              <a:t> </a:t>
            </a:r>
            <a:r>
              <a:rPr lang="en-US" sz="1600" dirty="0" err="1">
                <a:latin typeface="Times New Roman" pitchFamily="18" charset="0"/>
              </a:rPr>
              <a:t>xuất</a:t>
            </a:r>
            <a:r>
              <a:rPr lang="en-US" sz="1600" dirty="0">
                <a:latin typeface="Times New Roman" pitchFamily="18" charset="0"/>
              </a:rPr>
              <a:t> </a:t>
            </a:r>
            <a:r>
              <a:rPr lang="en-US" sz="1600" dirty="0" err="1">
                <a:latin typeface="Times New Roman" pitchFamily="18" charset="0"/>
              </a:rPr>
              <a:t>ra</a:t>
            </a:r>
            <a:r>
              <a:rPr lang="en-US" sz="1600" dirty="0">
                <a:latin typeface="Times New Roman" pitchFamily="18" charset="0"/>
              </a:rPr>
              <a:t> </a:t>
            </a:r>
            <a:r>
              <a:rPr lang="en-US" sz="1600" dirty="0" err="1">
                <a:latin typeface="Times New Roman" pitchFamily="18" charset="0"/>
              </a:rPr>
              <a:t>giấy</a:t>
            </a:r>
            <a:r>
              <a:rPr lang="en-US" sz="1600" dirty="0">
                <a:latin typeface="Times New Roman" pitchFamily="18" charset="0"/>
              </a:rPr>
              <a:t> </a:t>
            </a:r>
          </a:p>
          <a:p>
            <a:endParaRPr lang="en-US" dirty="0">
              <a:latin typeface="Times New Roman" pitchFamily="18" charset="0"/>
            </a:endParaRPr>
          </a:p>
        </p:txBody>
      </p:sp>
      <p:sp>
        <p:nvSpPr>
          <p:cNvPr id="16" name="Callout: Down Arrow 15"/>
          <p:cNvSpPr/>
          <p:nvPr/>
        </p:nvSpPr>
        <p:spPr>
          <a:xfrm>
            <a:off x="8279550" y="235046"/>
            <a:ext cx="2633684" cy="185139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i="1" dirty="0" err="1">
                <a:latin typeface="Times New Roman" pitchFamily="18" charset="0"/>
              </a:rPr>
              <a:t>Phiên</a:t>
            </a:r>
            <a:r>
              <a:rPr lang="en-US" sz="1400" i="1" dirty="0">
                <a:latin typeface="Times New Roman" pitchFamily="18" charset="0"/>
              </a:rPr>
              <a:t> </a:t>
            </a:r>
            <a:r>
              <a:rPr lang="en-US" sz="1400" i="1" dirty="0" err="1">
                <a:latin typeface="Times New Roman" pitchFamily="18" charset="0"/>
              </a:rPr>
              <a:t>bản</a:t>
            </a:r>
            <a:r>
              <a:rPr lang="en-US" sz="1400" i="1" dirty="0">
                <a:latin typeface="Times New Roman" pitchFamily="18" charset="0"/>
              </a:rPr>
              <a:t> </a:t>
            </a:r>
            <a:r>
              <a:rPr lang="en-US" sz="1400" i="1" dirty="0" err="1">
                <a:latin typeface="Times New Roman" pitchFamily="18" charset="0"/>
              </a:rPr>
              <a:t>cuối</a:t>
            </a:r>
            <a:r>
              <a:rPr lang="en-US" sz="1400" i="1" dirty="0">
                <a:latin typeface="Times New Roman" pitchFamily="18" charset="0"/>
              </a:rPr>
              <a:t> </a:t>
            </a:r>
            <a:r>
              <a:rPr lang="en-US" sz="1400" i="1" dirty="0" err="1">
                <a:latin typeface="Times New Roman" pitchFamily="18" charset="0"/>
              </a:rPr>
              <a:t>cùng</a:t>
            </a:r>
            <a:r>
              <a:rPr lang="en-US" sz="1400" i="1" dirty="0">
                <a:latin typeface="Times New Roman" pitchFamily="18" charset="0"/>
              </a:rPr>
              <a:t>: </a:t>
            </a:r>
            <a:r>
              <a:rPr lang="en-US" sz="1400" b="1" i="1" dirty="0">
                <a:latin typeface="Times New Roman" pitchFamily="18" charset="0"/>
              </a:rPr>
              <a:t>Enigma-II</a:t>
            </a:r>
            <a:br>
              <a:rPr lang="en-US" dirty="0">
                <a:latin typeface="Times New Roman" pitchFamily="18" charset="0"/>
              </a:rPr>
            </a:br>
            <a:r>
              <a:rPr lang="en-US" sz="1600" dirty="0" err="1">
                <a:latin typeface="Times New Roman" pitchFamily="18" charset="0"/>
              </a:rPr>
              <a:t>Thêm</a:t>
            </a:r>
            <a:r>
              <a:rPr lang="en-US" sz="1600" dirty="0">
                <a:latin typeface="Times New Roman" pitchFamily="18" charset="0"/>
              </a:rPr>
              <a:t> </a:t>
            </a:r>
            <a:r>
              <a:rPr lang="en-US" sz="1600" dirty="0" err="1">
                <a:latin typeface="Times New Roman" pitchFamily="18" charset="0"/>
              </a:rPr>
              <a:t>hệ</a:t>
            </a:r>
            <a:r>
              <a:rPr lang="en-US" sz="1600" dirty="0">
                <a:latin typeface="Times New Roman" pitchFamily="18" charset="0"/>
              </a:rPr>
              <a:t> </a:t>
            </a:r>
            <a:r>
              <a:rPr lang="en-US" sz="1600" dirty="0" err="1">
                <a:latin typeface="Times New Roman" pitchFamily="18" charset="0"/>
              </a:rPr>
              <a:t>thống</a:t>
            </a:r>
            <a:r>
              <a:rPr lang="en-US" sz="1600" dirty="0">
                <a:latin typeface="Times New Roman" pitchFamily="18" charset="0"/>
              </a:rPr>
              <a:t> jack </a:t>
            </a:r>
            <a:r>
              <a:rPr lang="en-US" sz="1600" dirty="0" err="1">
                <a:latin typeface="Times New Roman" pitchFamily="18" charset="0"/>
              </a:rPr>
              <a:t>cắm</a:t>
            </a:r>
            <a:r>
              <a:rPr lang="en-US" sz="1600" dirty="0">
                <a:latin typeface="Times New Roman" pitchFamily="18" charset="0"/>
              </a:rPr>
              <a:t> </a:t>
            </a:r>
            <a:r>
              <a:rPr lang="en-US" sz="1600" dirty="0" err="1">
                <a:latin typeface="Times New Roman" pitchFamily="18" charset="0"/>
              </a:rPr>
              <a:t>tương</a:t>
            </a:r>
            <a:r>
              <a:rPr lang="en-US" sz="1600" dirty="0">
                <a:latin typeface="Times New Roman" pitchFamily="18" charset="0"/>
              </a:rPr>
              <a:t> </a:t>
            </a:r>
            <a:r>
              <a:rPr lang="en-US" sz="1600" dirty="0" err="1">
                <a:latin typeface="Times New Roman" pitchFamily="18" charset="0"/>
              </a:rPr>
              <a:t>ứng</a:t>
            </a:r>
            <a:r>
              <a:rPr lang="en-US" sz="1600" dirty="0">
                <a:latin typeface="Times New Roman" pitchFamily="18" charset="0"/>
              </a:rPr>
              <a:t> </a:t>
            </a:r>
            <a:r>
              <a:rPr lang="en-US" sz="1600" dirty="0" err="1">
                <a:latin typeface="Times New Roman" pitchFamily="18" charset="0"/>
              </a:rPr>
              <a:t>chữ</a:t>
            </a:r>
            <a:r>
              <a:rPr lang="en-US" sz="1600" dirty="0">
                <a:latin typeface="Times New Roman" pitchFamily="18" charset="0"/>
              </a:rPr>
              <a:t> </a:t>
            </a:r>
            <a:r>
              <a:rPr lang="en-US" sz="1600" dirty="0" err="1">
                <a:latin typeface="Times New Roman" pitchFamily="18" charset="0"/>
              </a:rPr>
              <a:t>cái</a:t>
            </a:r>
            <a:r>
              <a:rPr lang="en-US" sz="1600" dirty="0">
                <a:latin typeface="Times New Roman" pitchFamily="18" charset="0"/>
              </a:rPr>
              <a:t>, </a:t>
            </a:r>
            <a:r>
              <a:rPr lang="en-US" sz="1600" dirty="0" err="1">
                <a:latin typeface="Times New Roman" pitchFamily="18" charset="0"/>
              </a:rPr>
              <a:t>mục</a:t>
            </a:r>
            <a:r>
              <a:rPr lang="en-US" sz="1600" dirty="0">
                <a:latin typeface="Times New Roman" pitchFamily="18" charset="0"/>
              </a:rPr>
              <a:t> </a:t>
            </a:r>
            <a:r>
              <a:rPr lang="en-US" sz="1600" dirty="0" err="1">
                <a:latin typeface="Times New Roman" pitchFamily="18" charset="0"/>
              </a:rPr>
              <a:t>đích</a:t>
            </a:r>
            <a:r>
              <a:rPr lang="en-US" sz="1600" dirty="0">
                <a:latin typeface="Times New Roman" pitchFamily="18" charset="0"/>
              </a:rPr>
              <a:t> </a:t>
            </a:r>
            <a:r>
              <a:rPr lang="en-US" sz="1600" dirty="0" err="1">
                <a:latin typeface="Times New Roman" pitchFamily="18" charset="0"/>
              </a:rPr>
              <a:t>là</a:t>
            </a:r>
            <a:r>
              <a:rPr lang="en-US" sz="1600" dirty="0">
                <a:latin typeface="Times New Roman" pitchFamily="18" charset="0"/>
              </a:rPr>
              <a:t> </a:t>
            </a:r>
            <a:r>
              <a:rPr lang="en-US" sz="1600" dirty="0" err="1">
                <a:latin typeface="Times New Roman" pitchFamily="18" charset="0"/>
              </a:rPr>
              <a:t>chống</a:t>
            </a:r>
            <a:r>
              <a:rPr lang="en-US" sz="1600" dirty="0">
                <a:latin typeface="Times New Roman" pitchFamily="18" charset="0"/>
              </a:rPr>
              <a:t> </a:t>
            </a:r>
            <a:r>
              <a:rPr lang="en-US" sz="1600" dirty="0" err="1">
                <a:latin typeface="Times New Roman" pitchFamily="18" charset="0"/>
              </a:rPr>
              <a:t>suy</a:t>
            </a:r>
            <a:r>
              <a:rPr lang="en-US" sz="1600" dirty="0">
                <a:latin typeface="Times New Roman" pitchFamily="18" charset="0"/>
              </a:rPr>
              <a:t> </a:t>
            </a:r>
            <a:r>
              <a:rPr lang="en-US" sz="1600" dirty="0" err="1">
                <a:latin typeface="Times New Roman" pitchFamily="18" charset="0"/>
              </a:rPr>
              <a:t>ngược</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7" name="Callout: Down Arrow 16"/>
          <p:cNvSpPr/>
          <p:nvPr/>
        </p:nvSpPr>
        <p:spPr>
          <a:xfrm>
            <a:off x="4538334" y="242049"/>
            <a:ext cx="2633685" cy="1851395"/>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r>
              <a:rPr lang="en-US" sz="1400" i="1" dirty="0" err="1">
                <a:latin typeface="Times New Roman" pitchFamily="18" charset="0"/>
              </a:rPr>
              <a:t>Phiên</a:t>
            </a:r>
            <a:r>
              <a:rPr lang="en-US" sz="1400" i="1" dirty="0">
                <a:latin typeface="Times New Roman" pitchFamily="18" charset="0"/>
              </a:rPr>
              <a:t> </a:t>
            </a:r>
            <a:r>
              <a:rPr lang="en-US" sz="1400" i="1" dirty="0" err="1">
                <a:latin typeface="Times New Roman" pitchFamily="18" charset="0"/>
              </a:rPr>
              <a:t>bản</a:t>
            </a:r>
            <a:r>
              <a:rPr lang="en-US" sz="1400" i="1" dirty="0">
                <a:latin typeface="Times New Roman" pitchFamily="18" charset="0"/>
              </a:rPr>
              <a:t> </a:t>
            </a:r>
            <a:r>
              <a:rPr lang="en-US" sz="1400" i="1" dirty="0" err="1">
                <a:latin typeface="Times New Roman" pitchFamily="18" charset="0"/>
              </a:rPr>
              <a:t>cải</a:t>
            </a:r>
            <a:r>
              <a:rPr lang="en-US" sz="1400" i="1" dirty="0">
                <a:latin typeface="Times New Roman" pitchFamily="18" charset="0"/>
              </a:rPr>
              <a:t> </a:t>
            </a:r>
            <a:r>
              <a:rPr lang="en-US" sz="1400" i="1" dirty="0" err="1">
                <a:latin typeface="Times New Roman" pitchFamily="18" charset="0"/>
              </a:rPr>
              <a:t>tiến</a:t>
            </a:r>
            <a:r>
              <a:rPr lang="en-US" sz="1400" i="1" dirty="0">
                <a:latin typeface="Times New Roman" pitchFamily="18" charset="0"/>
              </a:rPr>
              <a:t>: </a:t>
            </a:r>
            <a:r>
              <a:rPr lang="en-US" sz="1400" b="1" i="1" dirty="0">
                <a:latin typeface="Times New Roman" pitchFamily="18" charset="0"/>
              </a:rPr>
              <a:t>Enigma-II</a:t>
            </a:r>
            <a:br>
              <a:rPr lang="en-US" sz="1600" dirty="0">
                <a:latin typeface="Times New Roman" pitchFamily="18" charset="0"/>
              </a:rPr>
            </a:br>
            <a:r>
              <a:rPr lang="en-US" sz="1600" dirty="0" err="1">
                <a:latin typeface="Times New Roman" pitchFamily="18" charset="0"/>
              </a:rPr>
              <a:t>Thay</a:t>
            </a:r>
            <a:r>
              <a:rPr lang="en-US" sz="1600" dirty="0">
                <a:latin typeface="Times New Roman" pitchFamily="18" charset="0"/>
              </a:rPr>
              <a:t> </a:t>
            </a:r>
            <a:r>
              <a:rPr lang="en-US" sz="1600" dirty="0" err="1">
                <a:latin typeface="Times New Roman" pitchFamily="18" charset="0"/>
              </a:rPr>
              <a:t>đổi</a:t>
            </a:r>
            <a:r>
              <a:rPr lang="en-US" sz="1600" dirty="0">
                <a:latin typeface="Times New Roman" pitchFamily="18" charset="0"/>
              </a:rPr>
              <a:t> </a:t>
            </a:r>
            <a:r>
              <a:rPr lang="en-US" sz="1600" dirty="0" err="1">
                <a:latin typeface="Times New Roman" pitchFamily="18" charset="0"/>
              </a:rPr>
              <a:t>hệ</a:t>
            </a:r>
            <a:r>
              <a:rPr lang="en-US" sz="1600" dirty="0">
                <a:latin typeface="Times New Roman" pitchFamily="18" charset="0"/>
              </a:rPr>
              <a:t> </a:t>
            </a:r>
            <a:r>
              <a:rPr lang="en-US" sz="1600" dirty="0" err="1">
                <a:latin typeface="Times New Roman" pitchFamily="18" charset="0"/>
              </a:rPr>
              <a:t>thống</a:t>
            </a:r>
            <a:r>
              <a:rPr lang="en-US" sz="1600" dirty="0">
                <a:latin typeface="Times New Roman" pitchFamily="18" charset="0"/>
              </a:rPr>
              <a:t> </a:t>
            </a:r>
            <a:r>
              <a:rPr lang="en-US" sz="1600" dirty="0" err="1">
                <a:latin typeface="Times New Roman" pitchFamily="18" charset="0"/>
              </a:rPr>
              <a:t>xuất</a:t>
            </a:r>
            <a:r>
              <a:rPr lang="en-US" sz="1600" dirty="0">
                <a:latin typeface="Times New Roman" pitchFamily="18" charset="0"/>
              </a:rPr>
              <a:t>, </a:t>
            </a:r>
            <a:r>
              <a:rPr lang="en-US" sz="1600" dirty="0" err="1">
                <a:latin typeface="Times New Roman" pitchFamily="18" charset="0"/>
              </a:rPr>
              <a:t>đồng</a:t>
            </a:r>
            <a:r>
              <a:rPr lang="en-US" sz="1600" dirty="0">
                <a:latin typeface="Times New Roman" pitchFamily="18" charset="0"/>
              </a:rPr>
              <a:t> </a:t>
            </a:r>
            <a:r>
              <a:rPr lang="en-US" sz="1600" dirty="0" err="1">
                <a:latin typeface="Times New Roman" pitchFamily="18" charset="0"/>
              </a:rPr>
              <a:t>thời</a:t>
            </a:r>
            <a:r>
              <a:rPr lang="en-US" sz="1600" dirty="0">
                <a:latin typeface="Times New Roman" pitchFamily="18" charset="0"/>
              </a:rPr>
              <a:t> </a:t>
            </a:r>
            <a:r>
              <a:rPr lang="en-US" sz="1600" dirty="0" err="1">
                <a:latin typeface="Times New Roman" pitchFamily="18" charset="0"/>
              </a:rPr>
              <a:t>thêm</a:t>
            </a:r>
            <a:r>
              <a:rPr lang="en-US" sz="1600" dirty="0">
                <a:latin typeface="Times New Roman" pitchFamily="18" charset="0"/>
              </a:rPr>
              <a:t> </a:t>
            </a:r>
            <a:r>
              <a:rPr lang="en-US" sz="1600" dirty="0" err="1">
                <a:latin typeface="Times New Roman" pitchFamily="18" charset="0"/>
              </a:rPr>
              <a:t>số</a:t>
            </a:r>
            <a:r>
              <a:rPr lang="en-US" sz="1600" dirty="0">
                <a:latin typeface="Times New Roman" pitchFamily="18" charset="0"/>
              </a:rPr>
              <a:t> </a:t>
            </a:r>
            <a:r>
              <a:rPr lang="en-US" sz="1600" dirty="0" err="1">
                <a:latin typeface="Times New Roman" pitchFamily="18" charset="0"/>
              </a:rPr>
              <a:t>loại</a:t>
            </a:r>
            <a:r>
              <a:rPr lang="en-US" sz="1600" dirty="0">
                <a:latin typeface="Times New Roman" pitchFamily="18" charset="0"/>
              </a:rPr>
              <a:t> </a:t>
            </a:r>
            <a:r>
              <a:rPr lang="en-US" sz="1600" dirty="0" err="1">
                <a:latin typeface="Times New Roman" pitchFamily="18" charset="0"/>
              </a:rPr>
              <a:t>và</a:t>
            </a:r>
            <a:r>
              <a:rPr lang="en-US" sz="1600" dirty="0">
                <a:latin typeface="Times New Roman" pitchFamily="18" charset="0"/>
              </a:rPr>
              <a:t> </a:t>
            </a:r>
            <a:r>
              <a:rPr lang="en-US" sz="1600" dirty="0" err="1">
                <a:latin typeface="Times New Roman" pitchFamily="18" charset="0"/>
              </a:rPr>
              <a:t>tùy</a:t>
            </a:r>
            <a:r>
              <a:rPr lang="en-US" sz="1600" dirty="0">
                <a:latin typeface="Times New Roman" pitchFamily="18" charset="0"/>
              </a:rPr>
              <a:t> </a:t>
            </a:r>
            <a:r>
              <a:rPr lang="en-US" sz="1600" dirty="0" err="1">
                <a:latin typeface="Times New Roman" pitchFamily="18" charset="0"/>
              </a:rPr>
              <a:t>chỉnh</a:t>
            </a:r>
            <a:r>
              <a:rPr lang="en-US" sz="1600" dirty="0">
                <a:latin typeface="Times New Roman" pitchFamily="18" charset="0"/>
              </a:rPr>
              <a:t> </a:t>
            </a:r>
            <a:r>
              <a:rPr lang="en-US" sz="1600" dirty="0" err="1">
                <a:latin typeface="Times New Roman" pitchFamily="18" charset="0"/>
              </a:rPr>
              <a:t>hệ</a:t>
            </a:r>
            <a:r>
              <a:rPr lang="en-US" sz="1600" dirty="0">
                <a:latin typeface="Times New Roman" pitchFamily="18" charset="0"/>
              </a:rPr>
              <a:t> </a:t>
            </a:r>
            <a:r>
              <a:rPr lang="en-US" sz="1600" dirty="0" err="1">
                <a:latin typeface="Times New Roman" pitchFamily="18" charset="0"/>
              </a:rPr>
              <a:t>thống</a:t>
            </a:r>
            <a:r>
              <a:rPr lang="en-US" sz="1600" dirty="0">
                <a:latin typeface="Times New Roman" pitchFamily="18" charset="0"/>
              </a:rPr>
              <a:t> </a:t>
            </a:r>
            <a:r>
              <a:rPr lang="en-US" sz="1600" dirty="0" err="1">
                <a:latin typeface="Times New Roman" pitchFamily="18" charset="0"/>
              </a:rPr>
              <a:t>bánh</a:t>
            </a:r>
            <a:r>
              <a:rPr lang="en-US" sz="1600" dirty="0">
                <a:latin typeface="Times New Roman" pitchFamily="18" charset="0"/>
              </a:rPr>
              <a:t> </a:t>
            </a:r>
            <a:r>
              <a:rPr lang="en-US" sz="1600" dirty="0" err="1">
                <a:latin typeface="Times New Roman" pitchFamily="18" charset="0"/>
              </a:rPr>
              <a:t>xe</a:t>
            </a:r>
            <a:r>
              <a:rPr lang="en-US" sz="1600" dirty="0">
                <a:latin typeface="Times New Roman" pitchFamily="18" charset="0"/>
              </a:rPr>
              <a:t> </a:t>
            </a:r>
            <a:endParaRPr lang="en-US" dirty="0">
              <a:latin typeface="Times New Roman" pitchFamily="18" charset="0"/>
              <a:cs typeface="Times New Roman" pitchFamily="18" charset="0"/>
            </a:endParaRPr>
          </a:p>
        </p:txBody>
      </p:sp>
      <p:sp>
        <p:nvSpPr>
          <p:cNvPr id="8"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16</a:t>
            </a:fld>
            <a:endParaRPr lang="en-ZA"/>
          </a:p>
        </p:txBody>
      </p:sp>
      <p:grpSp>
        <p:nvGrpSpPr>
          <p:cNvPr id="9" name="Group 8"/>
          <p:cNvGrpSpPr/>
          <p:nvPr/>
        </p:nvGrpSpPr>
        <p:grpSpPr>
          <a:xfrm>
            <a:off x="8330519" y="6010247"/>
            <a:ext cx="2962275" cy="609600"/>
            <a:chOff x="8330519" y="6010247"/>
            <a:chExt cx="2962275" cy="609600"/>
          </a:xfrm>
        </p:grpSpPr>
        <p:pic>
          <p:nvPicPr>
            <p:cNvPr id="10" name="Picture 9"/>
            <p:cNvPicPr>
              <a:picLocks noChangeAspect="1"/>
            </p:cNvPicPr>
            <p:nvPr/>
          </p:nvPicPr>
          <p:blipFill>
            <a:blip r:embed="rId6"/>
            <a:stretch>
              <a:fillRect/>
            </a:stretch>
          </p:blipFill>
          <p:spPr>
            <a:xfrm>
              <a:off x="8330519" y="6010247"/>
              <a:ext cx="2962275" cy="609600"/>
            </a:xfrm>
            <a:prstGeom prst="rect">
              <a:avLst/>
            </a:prstGeom>
          </p:spPr>
        </p:pic>
        <p:sp>
          <p:nvSpPr>
            <p:cNvPr id="11" name="TextBox 10"/>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17</a:t>
            </a:fld>
            <a:endParaRPr lang="en-ZA"/>
          </a:p>
        </p:txBody>
      </p:sp>
      <p:grpSp>
        <p:nvGrpSpPr>
          <p:cNvPr id="27" name="Group 26"/>
          <p:cNvGrpSpPr/>
          <p:nvPr/>
        </p:nvGrpSpPr>
        <p:grpSpPr>
          <a:xfrm>
            <a:off x="8330519" y="6010247"/>
            <a:ext cx="2962275" cy="609600"/>
            <a:chOff x="8330519" y="6010247"/>
            <a:chExt cx="2962275" cy="609600"/>
          </a:xfrm>
        </p:grpSpPr>
        <p:pic>
          <p:nvPicPr>
            <p:cNvPr id="28" name="Picture 27"/>
            <p:cNvPicPr>
              <a:picLocks noChangeAspect="1"/>
            </p:cNvPicPr>
            <p:nvPr/>
          </p:nvPicPr>
          <p:blipFill>
            <a:blip r:embed="rId3"/>
            <a:stretch>
              <a:fillRect/>
            </a:stretch>
          </p:blipFill>
          <p:spPr>
            <a:xfrm>
              <a:off x="8330519" y="6010247"/>
              <a:ext cx="2962275" cy="609600"/>
            </a:xfrm>
            <a:prstGeom prst="rect">
              <a:avLst/>
            </a:prstGeom>
          </p:spPr>
        </p:pic>
        <p:sp>
          <p:nvSpPr>
            <p:cNvPr id="29" name="TextBox 28"/>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3124" r="-3" b="1344"/>
          <a:stretch>
            <a:fillRect/>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7" name="Picture 6" descr="A circuit board&#10;&#10;Description generated with high confidence"/>
          <p:cNvPicPr>
            <a:picLocks noChangeAspect="1"/>
          </p:cNvPicPr>
          <p:nvPr/>
        </p:nvPicPr>
        <p:blipFill rotWithShape="1">
          <a:blip r:embed="rId5">
            <a:extLst>
              <a:ext uri="{28A0092B-C50C-407E-A947-70E740481C1C}">
                <a14:useLocalDpi xmlns:a14="http://schemas.microsoft.com/office/drawing/2010/main" val="0"/>
              </a:ext>
            </a:extLst>
          </a:blip>
          <a:srcRect t="18636" b="14251"/>
          <a:stretch>
            <a:fillRect/>
          </a:stretch>
        </p:blipFill>
        <p:spPr>
          <a:xfrm>
            <a:off x="4182011" y="3887894"/>
            <a:ext cx="8009969"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3" name="Picture 2" descr="A store inside of a building&#10;&#10;Description generated with high confidence"/>
          <p:cNvPicPr>
            <a:picLocks noChangeAspect="1"/>
          </p:cNvPicPr>
          <p:nvPr/>
        </p:nvPicPr>
        <p:blipFill rotWithShape="1">
          <a:blip r:embed="rId6">
            <a:extLst>
              <a:ext uri="{28A0092B-C50C-407E-A947-70E740481C1C}">
                <a14:useLocalDpi xmlns:a14="http://schemas.microsoft.com/office/drawing/2010/main" val="0"/>
              </a:ext>
            </a:extLst>
          </a:blip>
          <a:srcRect l="18766" r="1" b="1"/>
          <a:stretch>
            <a:fillRect/>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10" name="Rectangle 9"/>
          <p:cNvSpPr/>
          <p:nvPr/>
        </p:nvSpPr>
        <p:spPr>
          <a:xfrm>
            <a:off x="96715" y="123217"/>
            <a:ext cx="3443080" cy="562583"/>
          </a:xfrm>
          <a:prstGeom prst="roundRect">
            <a:avLst/>
          </a:prstGeom>
          <a:ln w="3175"/>
          <a:effectLst/>
        </p:spPr>
        <p:style>
          <a:lnRef idx="2">
            <a:schemeClr val="dk1"/>
          </a:lnRef>
          <a:fillRef idx="1">
            <a:schemeClr val="lt1"/>
          </a:fillRef>
          <a:effectRef idx="0">
            <a:schemeClr val="dk1"/>
          </a:effectRef>
          <a:fontRef idx="minor">
            <a:schemeClr val="dk1"/>
          </a:fontRef>
        </p:style>
        <p:txBody>
          <a:bodyPr rtlCol="0" anchor="t">
            <a:scene3d>
              <a:camera prst="orthographicFront"/>
              <a:lightRig rig="threePt" dir="t"/>
            </a:scene3d>
            <a:sp3d extrusionH="57150">
              <a:bevelT w="38100" h="38100"/>
            </a:sp3d>
          </a:bodyPr>
          <a:lstStyle/>
          <a:p>
            <a:pPr algn="ctr"/>
            <a:r>
              <a:rPr lang="en-ZA" sz="2400" dirty="0" err="1">
                <a:solidFill>
                  <a:schemeClr val="tx1"/>
                </a:solidFill>
                <a:latin typeface="Times New Roman" pitchFamily="18" charset="0"/>
                <a:ea typeface="Segoe UI" pitchFamily="34" charset="0"/>
                <a:cs typeface="Times New Roman" pitchFamily="18" charset="0"/>
              </a:rPr>
              <a:t>Hệ</a:t>
            </a:r>
            <a:r>
              <a:rPr lang="en-ZA" sz="2400" dirty="0">
                <a:solidFill>
                  <a:schemeClr val="tx1"/>
                </a:solidFill>
                <a:latin typeface="Times New Roman" pitchFamily="18" charset="0"/>
                <a:ea typeface="Segoe UI" pitchFamily="34" charset="0"/>
                <a:cs typeface="Times New Roman" pitchFamily="18" charset="0"/>
              </a:rPr>
              <a:t> </a:t>
            </a:r>
            <a:r>
              <a:rPr lang="en-ZA" sz="2400" dirty="0" err="1">
                <a:solidFill>
                  <a:schemeClr val="tx1"/>
                </a:solidFill>
                <a:latin typeface="Times New Roman" pitchFamily="18" charset="0"/>
                <a:ea typeface="Segoe UI" pitchFamily="34" charset="0"/>
                <a:cs typeface="Times New Roman" pitchFamily="18" charset="0"/>
              </a:rPr>
              <a:t>thống</a:t>
            </a:r>
            <a:r>
              <a:rPr lang="en-ZA" sz="2400" dirty="0">
                <a:solidFill>
                  <a:schemeClr val="tx1"/>
                </a:solidFill>
                <a:latin typeface="Times New Roman" pitchFamily="18" charset="0"/>
                <a:ea typeface="Segoe UI" pitchFamily="34" charset="0"/>
                <a:cs typeface="Times New Roman" pitchFamily="18" charset="0"/>
              </a:rPr>
              <a:t> </a:t>
            </a:r>
            <a:r>
              <a:rPr lang="en-ZA" sz="2400" dirty="0" err="1">
                <a:solidFill>
                  <a:schemeClr val="tx1"/>
                </a:solidFill>
                <a:latin typeface="Times New Roman" pitchFamily="18" charset="0"/>
                <a:ea typeface="Segoe UI" pitchFamily="34" charset="0"/>
                <a:cs typeface="Times New Roman" pitchFamily="18" charset="0"/>
              </a:rPr>
              <a:t>bánh</a:t>
            </a:r>
            <a:r>
              <a:rPr lang="en-ZA" sz="2400" dirty="0">
                <a:solidFill>
                  <a:schemeClr val="tx1"/>
                </a:solidFill>
                <a:latin typeface="Times New Roman" pitchFamily="18" charset="0"/>
                <a:ea typeface="Segoe UI" pitchFamily="34" charset="0"/>
                <a:cs typeface="Times New Roman" pitchFamily="18" charset="0"/>
              </a:rPr>
              <a:t> </a:t>
            </a:r>
            <a:r>
              <a:rPr lang="en-ZA" sz="2400" dirty="0" err="1">
                <a:solidFill>
                  <a:schemeClr val="tx1"/>
                </a:solidFill>
                <a:latin typeface="Times New Roman" pitchFamily="18" charset="0"/>
                <a:ea typeface="Segoe UI" pitchFamily="34" charset="0"/>
                <a:cs typeface="Times New Roman" pitchFamily="18" charset="0"/>
              </a:rPr>
              <a:t>răng</a:t>
            </a:r>
            <a:endParaRPr lang="en-ZA" sz="2400" dirty="0">
              <a:solidFill>
                <a:schemeClr val="tx1"/>
              </a:solidFill>
              <a:latin typeface="Times New Roman" pitchFamily="18" charset="0"/>
              <a:ea typeface="Segoe UI" pitchFamily="34" charset="0"/>
              <a:cs typeface="Times New Roman" pitchFamily="18" charset="0"/>
            </a:endParaRPr>
          </a:p>
          <a:p>
            <a:pPr algn="ctr"/>
            <a:endParaRPr lang="en-US" dirty="0">
              <a:latin typeface="Times New Roman" pitchFamily="18" charset="0"/>
              <a:cs typeface="Times New Roman" pitchFamily="18" charset="0"/>
            </a:endParaRPr>
          </a:p>
        </p:txBody>
      </p:sp>
      <p:sp>
        <p:nvSpPr>
          <p:cNvPr id="15" name="Rectangle 14"/>
          <p:cNvSpPr/>
          <p:nvPr/>
        </p:nvSpPr>
        <p:spPr>
          <a:xfrm>
            <a:off x="8907117" y="3264986"/>
            <a:ext cx="3080425" cy="429269"/>
          </a:xfrm>
          <a:prstGeom prst="round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threePt" dir="t"/>
            </a:scene3d>
            <a:sp3d extrusionH="57150">
              <a:bevelT w="38100" h="38100"/>
            </a:sp3d>
          </a:bodyPr>
          <a:lstStyle/>
          <a:p>
            <a:pPr algn="ct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endParaRPr lang="en-US" dirty="0">
              <a:latin typeface="Times New Roman" pitchFamily="18" charset="0"/>
              <a:cs typeface="Times New Roman" pitchFamily="18" charset="0"/>
            </a:endParaRPr>
          </a:p>
        </p:txBody>
      </p:sp>
      <p:sp>
        <p:nvSpPr>
          <p:cNvPr id="16" name="Rectangle 15"/>
          <p:cNvSpPr/>
          <p:nvPr/>
        </p:nvSpPr>
        <p:spPr>
          <a:xfrm>
            <a:off x="8310664" y="3924300"/>
            <a:ext cx="3505270" cy="554567"/>
          </a:xfrm>
          <a:prstGeom prst="roundRect">
            <a:avLst/>
          </a:prstGeom>
          <a:ln w="3175"/>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sp3d extrusionH="57150">
              <a:bevelT w="38100" h="38100"/>
            </a:sp3d>
          </a:bodyPr>
          <a:lstStyle/>
          <a:p>
            <a:pPr algn="ct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endParaRPr lang="en-US" sz="2400" dirty="0">
              <a:latin typeface="Times New Roman" pitchFamily="18" charset="0"/>
              <a:cs typeface="Times New Roman" pitchFamily="18" charset="0"/>
            </a:endParaRPr>
          </a:p>
        </p:txBody>
      </p:sp>
      <p:sp>
        <p:nvSpPr>
          <p:cNvPr id="2" name="Freeform: Shape 1"/>
          <p:cNvSpPr/>
          <p:nvPr/>
        </p:nvSpPr>
        <p:spPr>
          <a:xfrm>
            <a:off x="4649733" y="239770"/>
            <a:ext cx="6569769" cy="5669280"/>
          </a:xfrm>
          <a:custGeom>
            <a:avLst/>
            <a:gdLst>
              <a:gd name="connsiteX0" fmla="*/ 3182816 w 8018585"/>
              <a:gd name="connsiteY0" fmla="*/ 0 h 6858000"/>
              <a:gd name="connsiteX1" fmla="*/ 0 w 8018585"/>
              <a:gd name="connsiteY1" fmla="*/ 6858000 h 6858000"/>
              <a:gd name="connsiteX2" fmla="*/ 8018585 w 8018585"/>
              <a:gd name="connsiteY2" fmla="*/ 6858000 h 6858000"/>
              <a:gd name="connsiteX3" fmla="*/ 8001000 w 8018585"/>
              <a:gd name="connsiteY3" fmla="*/ 0 h 6858000"/>
              <a:gd name="connsiteX4" fmla="*/ 3182816 w 80185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585" h="6858000">
                <a:moveTo>
                  <a:pt x="3182816" y="0"/>
                </a:moveTo>
                <a:lnTo>
                  <a:pt x="0" y="6858000"/>
                </a:lnTo>
                <a:lnTo>
                  <a:pt x="8018585" y="6858000"/>
                </a:lnTo>
                <a:cubicBezTo>
                  <a:pt x="8012723" y="4572000"/>
                  <a:pt x="8006862" y="2286000"/>
                  <a:pt x="8001000" y="0"/>
                </a:cubicBezTo>
                <a:lnTo>
                  <a:pt x="3182816" y="0"/>
                </a:lnTo>
                <a:close/>
              </a:path>
            </a:pathLst>
          </a:custGeom>
          <a:noFill/>
          <a:ln w="9525">
            <a:noFill/>
          </a:ln>
          <a:effectLst>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eardrop 18">
            <a:hlinkClick r:id="" action="ppaction://hlinkshowjump?jump=nextslide" highlightClick="1"/>
          </p:cNvPr>
          <p:cNvSpPr/>
          <p:nvPr/>
        </p:nvSpPr>
        <p:spPr>
          <a:xfrm>
            <a:off x="7025634" y="404508"/>
            <a:ext cx="3125803" cy="1630300"/>
          </a:xfrm>
          <a:prstGeom prst="teardrop">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a:t>Cấu</a:t>
            </a:r>
            <a:r>
              <a:rPr lang="en-US" dirty="0"/>
              <a:t> </a:t>
            </a:r>
            <a:r>
              <a:rPr lang="en-US" dirty="0" err="1"/>
              <a:t>trúc</a:t>
            </a:r>
            <a:r>
              <a:rPr lang="en-US" dirty="0"/>
              <a:t> chi </a:t>
            </a:r>
            <a:r>
              <a:rPr lang="en-US" dirty="0" err="1"/>
              <a:t>tiết</a:t>
            </a:r>
            <a:endParaRPr lang="en-US" dirty="0"/>
          </a:p>
        </p:txBody>
      </p:sp>
      <p:sp>
        <p:nvSpPr>
          <p:cNvPr id="21" name="Teardrop 20">
            <a:hlinkClick r:id="rId7" action="ppaction://hlinksldjump" highlightClick="1"/>
          </p:cNvPr>
          <p:cNvSpPr/>
          <p:nvPr/>
        </p:nvSpPr>
        <p:spPr>
          <a:xfrm>
            <a:off x="5462732" y="4182371"/>
            <a:ext cx="3125803" cy="1630300"/>
          </a:xfrm>
          <a:prstGeom prst="teardrop">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a:t>Cơ</a:t>
            </a:r>
            <a:r>
              <a:rPr lang="en-US" dirty="0"/>
              <a:t> </a:t>
            </a:r>
            <a:r>
              <a:rPr lang="en-US" dirty="0" err="1"/>
              <a:t>chế</a:t>
            </a:r>
            <a:r>
              <a:rPr lang="en-US" dirty="0"/>
              <a:t> </a:t>
            </a:r>
            <a:r>
              <a:rPr lang="en-US" dirty="0" err="1"/>
              <a:t>hoạt</a:t>
            </a:r>
            <a:r>
              <a:rPr lang="en-US" dirty="0"/>
              <a:t> </a:t>
            </a:r>
            <a:r>
              <a:rPr lang="en-US" dirty="0" err="1"/>
              <a:t>động</a:t>
            </a:r>
            <a:endParaRPr lang="en-US" dirty="0"/>
          </a:p>
        </p:txBody>
      </p:sp>
      <p:sp>
        <p:nvSpPr>
          <p:cNvPr id="22" name="Teardrop 21">
            <a:hlinkClick r:id="rId8" action="ppaction://hlinksldjump" highlightClick="1"/>
          </p:cNvPr>
          <p:cNvSpPr/>
          <p:nvPr/>
        </p:nvSpPr>
        <p:spPr>
          <a:xfrm>
            <a:off x="6271833" y="2238804"/>
            <a:ext cx="3125803" cy="1630300"/>
          </a:xfrm>
          <a:prstGeom prst="teardrop">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a:t>Cấu</a:t>
            </a:r>
            <a:r>
              <a:rPr lang="en-US" dirty="0"/>
              <a:t> </a:t>
            </a:r>
            <a:r>
              <a:rPr lang="en-US" dirty="0" err="1"/>
              <a:t>tạo</a:t>
            </a:r>
            <a:r>
              <a:rPr lang="en-US" dirty="0"/>
              <a:t> </a:t>
            </a:r>
            <a:r>
              <a:rPr lang="en-US" dirty="0" err="1"/>
              <a:t>hệ</a:t>
            </a:r>
            <a:r>
              <a:rPr lang="en-US" dirty="0"/>
              <a:t> </a:t>
            </a:r>
            <a:r>
              <a:rPr lang="en-US" dirty="0" err="1"/>
              <a:t>thống</a:t>
            </a:r>
            <a:endParaRPr lang="en-US" dirty="0"/>
          </a:p>
        </p:txBody>
      </p:sp>
      <p:sp>
        <p:nvSpPr>
          <p:cNvPr id="6" name="Action Button: Blank 5">
            <a:hlinkClick r:id="rId9" action="ppaction://hlinksldjump" highlightClick="1"/>
          </p:cNvPr>
          <p:cNvSpPr/>
          <p:nvPr/>
        </p:nvSpPr>
        <p:spPr>
          <a:xfrm>
            <a:off x="11832057" y="6536987"/>
            <a:ext cx="359923" cy="321003"/>
          </a:xfrm>
          <a:prstGeom prst="actionButtonBlan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Title 1"/>
          <p:cNvSpPr txBox="1"/>
          <p:nvPr/>
        </p:nvSpPr>
        <p:spPr>
          <a:xfrm>
            <a:off x="224721" y="214656"/>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endParaRPr lang="en-ZA" sz="2800" dirty="0">
              <a:solidFill>
                <a:srgbClr val="004D86"/>
              </a:solidFill>
              <a:latin typeface="Times New Roman" pitchFamily="18" charset="0"/>
              <a:ea typeface="Segoe UI" pitchFamily="34"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22" presetClass="exit" presetSubtype="4" fill="hold" grpId="1" nodeType="withEffect">
                                  <p:stCondLst>
                                    <p:cond delay="0"/>
                                  </p:stCondLst>
                                  <p:childTnLst>
                                    <p:animEffect transition="out" filter="wipe(down)">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22" presetClass="exit" presetSubtype="4" fill="hold" nodeType="withEffect">
                                  <p:stCondLst>
                                    <p:cond delay="0"/>
                                  </p:stCondLst>
                                  <p:childTnLst>
                                    <p:animEffect transition="out" filter="wipe(down)">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5" grpId="1" animBg="1"/>
      <p:bldP spid="16" grpId="0" animBg="1"/>
      <p:bldP spid="16" grpId="1" animBg="1"/>
      <p:bldP spid="2" grpId="0" animBg="1"/>
      <p:bldP spid="19" grpId="0" animBg="1"/>
      <p:bldP spid="21" grpId="0" animBg="1"/>
      <p:bldP spid="22" grpId="0" animBg="1"/>
      <p:bldP spid="6"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etalware&#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l="-1042" t="-426" r="1326" b="872"/>
          <a:stretch>
            <a:fillRect/>
          </a:stretch>
        </p:blipFill>
        <p:spPr>
          <a:xfrm>
            <a:off x="696546" y="890251"/>
            <a:ext cx="4010829" cy="4765131"/>
          </a:xfrm>
          <a:prstGeom prst="rect">
            <a:avLst/>
          </a:prstGeom>
        </p:spPr>
      </p:pic>
      <p:pic>
        <p:nvPicPr>
          <p:cNvPr id="3" name="Picture 2" descr="A picture containing floor, indoor, table, wall&#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77" t="-2524" r="79" b="2523"/>
          <a:stretch>
            <a:fillRect/>
          </a:stretch>
        </p:blipFill>
        <p:spPr>
          <a:xfrm>
            <a:off x="5403920" y="652709"/>
            <a:ext cx="6572505" cy="4937121"/>
          </a:xfrm>
          <a:prstGeom prst="rect">
            <a:avLst/>
          </a:prstGeom>
        </p:spPr>
      </p:pic>
      <p:pic>
        <p:nvPicPr>
          <p:cNvPr id="1026" name="Picture 2" descr="enigma 3 rotors lufwaff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683" y="1062830"/>
            <a:ext cx="4784634" cy="4527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object, clock&#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920" y="997278"/>
            <a:ext cx="6693053" cy="4462036"/>
          </a:xfrm>
          <a:prstGeom prst="rect">
            <a:avLst/>
          </a:prstGeom>
        </p:spPr>
      </p:pic>
      <p:sp>
        <p:nvSpPr>
          <p:cNvPr id="11" name="Action Button: Blank 10">
            <a:hlinkClick r:id="rId7" action="ppaction://hlinksldjump" highlightClick="1"/>
          </p:cNvPr>
          <p:cNvSpPr/>
          <p:nvPr/>
        </p:nvSpPr>
        <p:spPr>
          <a:xfrm>
            <a:off x="11811977" y="6559062"/>
            <a:ext cx="380023" cy="298938"/>
          </a:xfrm>
          <a:prstGeom prst="actionButtonBlan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Hình ảnh 3">
            <a:hlinkClick r:id="rId8"/>
          </p:cNvPr>
          <p:cNvPicPr>
            <a:picLocks noChangeAspect="1"/>
          </p:cNvPicPr>
          <p:nvPr/>
        </p:nvPicPr>
        <p:blipFill rotWithShape="1">
          <a:blip r:embed="rId9">
            <a:extLst>
              <a:ext uri="{28A0092B-C50C-407E-A947-70E740481C1C}">
                <a14:useLocalDpi xmlns:a14="http://schemas.microsoft.com/office/drawing/2010/main" val="0"/>
              </a:ext>
            </a:extLst>
          </a:blip>
          <a:srcRect l="-1341" t="16344" r="1341" b="26548"/>
          <a:stretch>
            <a:fillRect/>
          </a:stretch>
        </p:blipFill>
        <p:spPr>
          <a:xfrm>
            <a:off x="2191282" y="1368153"/>
            <a:ext cx="7809436" cy="3916354"/>
          </a:xfrm>
          <a:prstGeom prst="rect">
            <a:avLst/>
          </a:prstGeom>
        </p:spPr>
      </p:pic>
      <p:sp>
        <p:nvSpPr>
          <p:cNvPr id="10"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18</a:t>
            </a:fld>
            <a:endParaRPr lang="en-ZA"/>
          </a:p>
        </p:txBody>
      </p:sp>
      <p:grpSp>
        <p:nvGrpSpPr>
          <p:cNvPr id="12" name="Group 11"/>
          <p:cNvGrpSpPr/>
          <p:nvPr/>
        </p:nvGrpSpPr>
        <p:grpSpPr>
          <a:xfrm>
            <a:off x="8330519" y="6010247"/>
            <a:ext cx="2962275" cy="609600"/>
            <a:chOff x="8330519" y="6010247"/>
            <a:chExt cx="2962275" cy="609600"/>
          </a:xfrm>
        </p:grpSpPr>
        <p:pic>
          <p:nvPicPr>
            <p:cNvPr id="13" name="Picture 12"/>
            <p:cNvPicPr>
              <a:picLocks noChangeAspect="1"/>
            </p:cNvPicPr>
            <p:nvPr/>
          </p:nvPicPr>
          <p:blipFill>
            <a:blip r:embed="rId10"/>
            <a:stretch>
              <a:fillRect/>
            </a:stretch>
          </p:blipFill>
          <p:spPr>
            <a:xfrm>
              <a:off x="8330519" y="6010247"/>
              <a:ext cx="2962275" cy="609600"/>
            </a:xfrm>
            <a:prstGeom prst="rect">
              <a:avLst/>
            </a:prstGeom>
          </p:spPr>
        </p:pic>
        <p:sp>
          <p:nvSpPr>
            <p:cNvPr id="14" name="TextBox 13"/>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6" name="Title 1"/>
          <p:cNvSpPr txBox="1"/>
          <p:nvPr/>
        </p:nvSpPr>
        <p:spPr>
          <a:xfrm>
            <a:off x="589316" y="294468"/>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dirty="0" err="1">
                <a:solidFill>
                  <a:srgbClr val="004D86"/>
                </a:solidFill>
                <a:latin typeface="Segoe UI" pitchFamily="34" charset="0"/>
                <a:ea typeface="Segoe UI" pitchFamily="34" charset="0"/>
                <a:cs typeface="Segoe UI" pitchFamily="34" charset="0"/>
              </a:rPr>
              <a:t>Cấu</a:t>
            </a:r>
            <a:r>
              <a:rPr lang="en-ZA" dirty="0">
                <a:solidFill>
                  <a:srgbClr val="004D86"/>
                </a:solidFill>
                <a:latin typeface="Segoe UI" pitchFamily="34" charset="0"/>
                <a:ea typeface="Segoe UI" pitchFamily="34" charset="0"/>
                <a:cs typeface="Segoe UI" pitchFamily="34" charset="0"/>
              </a:rPr>
              <a:t> </a:t>
            </a:r>
            <a:r>
              <a:rPr lang="en-ZA" dirty="0" err="1">
                <a:solidFill>
                  <a:srgbClr val="004D86"/>
                </a:solidFill>
                <a:latin typeface="Segoe UI" pitchFamily="34" charset="0"/>
                <a:ea typeface="Segoe UI" pitchFamily="34" charset="0"/>
                <a:cs typeface="Segoe UI" pitchFamily="34" charset="0"/>
              </a:rPr>
              <a:t>trúc</a:t>
            </a:r>
            <a:r>
              <a:rPr lang="en-ZA" dirty="0">
                <a:solidFill>
                  <a:srgbClr val="004D86"/>
                </a:solidFill>
                <a:latin typeface="Segoe UI" pitchFamily="34" charset="0"/>
                <a:ea typeface="Segoe UI" pitchFamily="34" charset="0"/>
                <a:cs typeface="Segoe UI" pitchFamily="34" charset="0"/>
              </a:rPr>
              <a:t> chi </a:t>
            </a:r>
            <a:r>
              <a:rPr lang="en-ZA" dirty="0" err="1">
                <a:solidFill>
                  <a:srgbClr val="004D86"/>
                </a:solidFill>
                <a:latin typeface="Segoe UI" pitchFamily="34" charset="0"/>
                <a:ea typeface="Segoe UI" pitchFamily="34" charset="0"/>
                <a:cs typeface="Segoe UI" pitchFamily="34" charset="0"/>
              </a:rPr>
              <a:t>tiết</a:t>
            </a:r>
            <a:endParaRPr lang="en-ZA" dirty="0">
              <a:solidFill>
                <a:srgbClr val="004D86"/>
              </a:solidFill>
              <a:latin typeface="Segoe UI" pitchFamily="34" charset="0"/>
              <a:ea typeface="Segoe UI" pitchFamily="34" charset="0"/>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6"/>
                                        </p:tgtEl>
                                      </p:cBhvr>
                                    </p:animEffect>
                                    <p:set>
                                      <p:cBhvr>
                                        <p:cTn id="38" dur="1" fill="hold">
                                          <p:stCondLst>
                                            <p:cond delay="499"/>
                                          </p:stCondLst>
                                        </p:cTn>
                                        <p:tgtEl>
                                          <p:spTgt spid="10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nodeType="clickEffect">
                                  <p:stCondLst>
                                    <p:cond delay="0"/>
                                  </p:stCondLst>
                                  <p:childTnLst>
                                    <p:animEffect transition="out" filter="randombar(horizontal)">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16" presetClass="entr" presetSubtype="21"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6" presetClass="exit" presetSubtype="21" fill="hold" nodeType="withEffect">
                                  <p:stCondLst>
                                    <p:cond delay="0"/>
                                  </p:stCondLst>
                                  <p:childTnLst>
                                    <p:animEffect transition="out" filter="barn(inVertical)">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wheel&#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56" y="446607"/>
            <a:ext cx="1942488" cy="19424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metalware, object, gear&#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056" y="378558"/>
            <a:ext cx="1942488" cy="207858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tore inside of a building&#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180" y="430517"/>
            <a:ext cx="5450853" cy="405325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8" name="TextBox 7">
                <a:extLst/>
              </p:cNvPr>
              <p:cNvSpPr txBox="1"/>
              <p:nvPr/>
            </p:nvSpPr>
            <p:spPr>
              <a:xfrm>
                <a:off x="6251330" y="4914900"/>
                <a:ext cx="278716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ố </m:t>
                      </m:r>
                      <m:r>
                        <a:rPr lang="en-US" b="0" i="1" smtClean="0">
                          <a:latin typeface="Cambria Math" panose="02040503050406030204" pitchFamily="18" charset="0"/>
                        </a:rPr>
                        <m:t>𝑐</m:t>
                      </m:r>
                      <m:r>
                        <a:rPr lang="en-US" b="0" i="1" smtClean="0">
                          <a:latin typeface="Cambria Math" panose="02040503050406030204" pitchFamily="18" charset="0"/>
                        </a:rPr>
                        <m:t>á</m:t>
                      </m:r>
                      <m:r>
                        <a:rPr lang="en-US" b="0" i="1" smtClean="0">
                          <a:latin typeface="Cambria Math" panose="02040503050406030204" pitchFamily="18" charset="0"/>
                        </a:rPr>
                        <m:t>𝑐h</m:t>
                      </m:r>
                      <m:r>
                        <a:rPr lang="en-US" b="0" i="1" smtClean="0">
                          <a:latin typeface="Cambria Math" panose="02040503050406030204" pitchFamily="18" charset="0"/>
                        </a:rPr>
                        <m:t> </m:t>
                      </m:r>
                      <m:r>
                        <a:rPr lang="en-US" b="0" i="1" smtClean="0">
                          <a:latin typeface="Cambria Math" panose="02040503050406030204" pitchFamily="18" charset="0"/>
                        </a:rPr>
                        <m:t>h𝑜</m:t>
                      </m:r>
                      <m:r>
                        <a:rPr lang="en-US" b="0" i="1" smtClean="0">
                          <a:latin typeface="Cambria Math" panose="02040503050406030204" pitchFamily="18" charset="0"/>
                        </a:rPr>
                        <m:t>á</m:t>
                      </m:r>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𝑣</m:t>
                      </m:r>
                      <m:r>
                        <a:rPr lang="en-US" b="0" i="1" smtClean="0">
                          <a:latin typeface="Cambria Math" panose="02040503050406030204" pitchFamily="18" charset="0"/>
                        </a:rPr>
                        <m:t>ị=</m:t>
                      </m:r>
                      <m:sSup>
                        <m:sSupPr>
                          <m:ctrlPr>
                            <a:rPr lang="en-US" b="0" i="1" smtClean="0">
                              <a:latin typeface="Cambria Math" panose="02040503050406030204" pitchFamily="18" charset="0"/>
                            </a:rPr>
                          </m:ctrlPr>
                        </m:sSupPr>
                        <m:e>
                          <m:r>
                            <a:rPr lang="en-US" b="0" i="1" smtClean="0">
                              <a:latin typeface="Cambria Math" panose="02040503050406030204" pitchFamily="18" charset="0"/>
                            </a:rPr>
                            <m:t>26</m:t>
                          </m:r>
                        </m:e>
                        <m:sup>
                          <m:r>
                            <a:rPr lang="en-US" b="0" i="1" smtClean="0">
                              <a:latin typeface="Cambria Math" panose="02040503050406030204" pitchFamily="18" charset="0"/>
                            </a:rPr>
                            <m:t>3</m:t>
                          </m:r>
                        </m:sup>
                      </m:sSup>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251330" y="4914900"/>
                <a:ext cx="2787161" cy="276999"/>
              </a:xfrm>
              <a:prstGeom prst="rect">
                <a:avLst/>
              </a:prstGeom>
              <a:blipFill rotWithShape="1">
                <a:blip r:embed="rId6"/>
                <a:stretch>
                  <a:fillRect t="-4348" b="-30435"/>
                </a:stretch>
              </a:blipFill>
            </p:spPr>
            <p:txBody>
              <a:bodyPr/>
              <a:lstStyle/>
              <a:p>
                <a:r>
                  <a:rPr lang="en-US">
                    <a:noFill/>
                  </a:rPr>
                  <a:t> </a:t>
                </a:r>
              </a:p>
            </p:txBody>
          </p:sp>
        </mc:Fallback>
      </mc:AlternateContent>
      <p:pic>
        <p:nvPicPr>
          <p:cNvPr id="10" name="Picture 9" descr="A picture containing text&#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580" y="2257272"/>
            <a:ext cx="5077776" cy="3554443"/>
          </a:xfrm>
          <a:prstGeom prst="rect">
            <a:avLst/>
          </a:prstGeom>
        </p:spPr>
      </p:pic>
      <p:sp>
        <p:nvSpPr>
          <p:cNvPr id="11" name="Rectangle 10"/>
          <p:cNvSpPr/>
          <p:nvPr/>
        </p:nvSpPr>
        <p:spPr>
          <a:xfrm>
            <a:off x="579756" y="6004534"/>
            <a:ext cx="5231424" cy="535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a:rPr>
              <a:t>Sơ</a:t>
            </a:r>
            <a:r>
              <a:rPr lang="en-US" dirty="0">
                <a:latin typeface="Calibri"/>
              </a:rPr>
              <a:t> </a:t>
            </a:r>
            <a:r>
              <a:rPr lang="en-US" dirty="0" err="1">
                <a:latin typeface="Calibri"/>
              </a:rPr>
              <a:t>đồ</a:t>
            </a:r>
            <a:r>
              <a:rPr lang="en-US" dirty="0">
                <a:latin typeface="Calibri"/>
              </a:rPr>
              <a:t> </a:t>
            </a:r>
            <a:r>
              <a:rPr lang="en-US" dirty="0" err="1">
                <a:latin typeface="Calibri"/>
              </a:rPr>
              <a:t>trên</a:t>
            </a:r>
            <a:r>
              <a:rPr lang="en-US" dirty="0">
                <a:latin typeface="Calibri"/>
              </a:rPr>
              <a:t> </a:t>
            </a:r>
            <a:r>
              <a:rPr lang="en-US" dirty="0" err="1">
                <a:latin typeface="Calibri"/>
              </a:rPr>
              <a:t>giấy</a:t>
            </a:r>
            <a:r>
              <a:rPr lang="en-US" dirty="0">
                <a:latin typeface="Calibri"/>
              </a:rPr>
              <a:t> </a:t>
            </a:r>
            <a:r>
              <a:rPr lang="en-US" dirty="0" err="1">
                <a:latin typeface="Calibri"/>
              </a:rPr>
              <a:t>của</a:t>
            </a:r>
            <a:r>
              <a:rPr lang="en-US" dirty="0">
                <a:latin typeface="Calibri"/>
              </a:rPr>
              <a:t> </a:t>
            </a:r>
            <a:r>
              <a:rPr lang="en-US" dirty="0" err="1">
                <a:latin typeface="Calibri"/>
              </a:rPr>
              <a:t>hệ</a:t>
            </a:r>
            <a:r>
              <a:rPr lang="en-US" dirty="0">
                <a:latin typeface="Calibri"/>
              </a:rPr>
              <a:t> </a:t>
            </a:r>
            <a:r>
              <a:rPr lang="en-US" dirty="0" err="1">
                <a:latin typeface="Calibri"/>
              </a:rPr>
              <a:t>thống</a:t>
            </a:r>
            <a:r>
              <a:rPr lang="en-US" dirty="0">
                <a:latin typeface="Calibri"/>
              </a:rPr>
              <a:t> rotors </a:t>
            </a:r>
            <a:r>
              <a:rPr lang="en-US" dirty="0" err="1">
                <a:latin typeface="Calibri"/>
              </a:rPr>
              <a:t>và</a:t>
            </a:r>
            <a:r>
              <a:rPr lang="en-US" dirty="0">
                <a:latin typeface="Calibri"/>
              </a:rPr>
              <a:t> reflector</a:t>
            </a:r>
          </a:p>
        </p:txBody>
      </p:sp>
      <p:sp>
        <p:nvSpPr>
          <p:cNvPr id="2" name="Action Button: Blank 1">
            <a:hlinkClick r:id="rId8" action="ppaction://hlinksldjump" highlightClick="1"/>
          </p:cNvPr>
          <p:cNvSpPr/>
          <p:nvPr/>
        </p:nvSpPr>
        <p:spPr>
          <a:xfrm>
            <a:off x="11832077" y="6540376"/>
            <a:ext cx="359923" cy="317624"/>
          </a:xfrm>
          <a:prstGeom prst="actionButtonBlan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19</a:t>
            </a:fld>
            <a:endParaRPr lang="en-ZA"/>
          </a:p>
        </p:txBody>
      </p:sp>
      <p:grpSp>
        <p:nvGrpSpPr>
          <p:cNvPr id="12" name="Group 11"/>
          <p:cNvGrpSpPr/>
          <p:nvPr/>
        </p:nvGrpSpPr>
        <p:grpSpPr>
          <a:xfrm>
            <a:off x="8330519" y="6010247"/>
            <a:ext cx="2962275" cy="609600"/>
            <a:chOff x="8330519" y="6010247"/>
            <a:chExt cx="2962275" cy="609600"/>
          </a:xfrm>
        </p:grpSpPr>
        <p:pic>
          <p:nvPicPr>
            <p:cNvPr id="13" name="Picture 12"/>
            <p:cNvPicPr>
              <a:picLocks noChangeAspect="1"/>
            </p:cNvPicPr>
            <p:nvPr/>
          </p:nvPicPr>
          <p:blipFill>
            <a:blip r:embed="rId9"/>
            <a:stretch>
              <a:fillRect/>
            </a:stretch>
          </p:blipFill>
          <p:spPr>
            <a:xfrm>
              <a:off x="8330519" y="6010247"/>
              <a:ext cx="2962275" cy="609600"/>
            </a:xfrm>
            <a:prstGeom prst="rect">
              <a:avLst/>
            </a:prstGeom>
          </p:spPr>
        </p:pic>
        <p:sp>
          <p:nvSpPr>
            <p:cNvPr id="14" name="TextBox 13"/>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6" name="Hình ảnh 5" descr="Ảnh có chứa văn bản&#10;&#10;Mô tả được tạo với mức tin cậy rất cao"/>
          <p:cNvPicPr>
            <a:picLocks noChangeAspect="1"/>
          </p:cNvPicPr>
          <p:nvPr/>
        </p:nvPicPr>
        <p:blipFill>
          <a:blip r:embed="rId10"/>
          <a:stretch>
            <a:fillRect/>
          </a:stretch>
        </p:blipFill>
        <p:spPr>
          <a:xfrm>
            <a:off x="2223349" y="677307"/>
            <a:ext cx="4163901" cy="4736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6" presetClass="exit" presetSubtype="21" fill="hold" nodeType="withEffect">
                                  <p:stCondLst>
                                    <p:cond delay="0"/>
                                  </p:stCondLst>
                                  <p:childTnLst>
                                    <p:animEffect transition="out" filter="barn(inVertic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6" presetClass="exit" presetSubtype="21" fill="hold" nodeType="withEffect">
                                  <p:stCondLst>
                                    <p:cond delay="0"/>
                                  </p:stCondLst>
                                  <p:childTnLst>
                                    <p:animEffect transition="out" filter="barn(inVertic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6" presetClass="exit" presetSubtype="21" fill="hold" nodeType="with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indoor, floor, black, sitting&#10;&#10;Description generated with very high confidence"/>
          <p:cNvPicPr>
            <a:picLocks noChangeAspect="1"/>
          </p:cNvPicPr>
          <p:nvPr/>
        </p:nvPicPr>
        <p:blipFill rotWithShape="1">
          <a:blip r:embed="rId3">
            <a:alphaModFix amt="35000"/>
          </a:blip>
          <a:srcRect t="30"/>
          <a:stretch>
            <a:fillRect/>
          </a:stretch>
        </p:blipFill>
        <p:spPr>
          <a:xfrm>
            <a:off x="-1" y="-28"/>
            <a:ext cx="12192000" cy="6855958"/>
          </a:xfrm>
          <a:prstGeom prst="rect">
            <a:avLst/>
          </a:prstGeom>
        </p:spPr>
      </p:pic>
      <p:sp>
        <p:nvSpPr>
          <p:cNvPr id="24" name="Freeform: Shape 23"/>
          <p:cNvSpPr>
            <a:spLocks noGrp="1" noRot="1" noChangeAspect="1" noMove="1" noResize="1" noEditPoints="1" noAdjustHandles="1" noChangeArrowheads="1" noChangeShapeType="1" noTextEdit="1"/>
          </p:cNvSpPr>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571" y="543714"/>
            <a:ext cx="6171429" cy="6314286"/>
          </a:xfrm>
          <a:prstGeom prst="rect">
            <a:avLst/>
          </a:prstGeom>
        </p:spPr>
      </p:pic>
      <p:pic>
        <p:nvPicPr>
          <p:cNvPr id="9" name="Picture 8">
            <a:extLst>
              <a:ext uri="{FF2B5EF4-FFF2-40B4-BE49-F238E27FC236}">
                <a16:creationId xmlns:a16="http://schemas.microsoft.com/office/drawing/2014/main" id="{4D466662-003C-4DE7-9FD9-578292D13374}"/>
              </a:ext>
            </a:extLst>
          </p:cNvPr>
          <p:cNvPicPr>
            <a:picLocks noChangeAspect="1"/>
          </p:cNvPicPr>
          <p:nvPr/>
        </p:nvPicPr>
        <p:blipFill>
          <a:blip r:embed="rId5"/>
          <a:stretch>
            <a:fillRect/>
          </a:stretch>
        </p:blipFill>
        <p:spPr>
          <a:xfrm>
            <a:off x="89535" y="4000679"/>
            <a:ext cx="6155396" cy="173337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20</a:t>
            </a:fld>
            <a:endParaRPr lang="en-ZA"/>
          </a:p>
        </p:txBody>
      </p:sp>
      <p:grpSp>
        <p:nvGrpSpPr>
          <p:cNvPr id="10" name="Group 9"/>
          <p:cNvGrpSpPr/>
          <p:nvPr/>
        </p:nvGrpSpPr>
        <p:grpSpPr>
          <a:xfrm>
            <a:off x="8330519" y="6010247"/>
            <a:ext cx="2962275" cy="609600"/>
            <a:chOff x="8330519" y="6010247"/>
            <a:chExt cx="2962275" cy="609600"/>
          </a:xfrm>
        </p:grpSpPr>
        <p:pic>
          <p:nvPicPr>
            <p:cNvPr id="11" name="Picture 10"/>
            <p:cNvPicPr>
              <a:picLocks noChangeAspect="1"/>
            </p:cNvPicPr>
            <p:nvPr/>
          </p:nvPicPr>
          <p:blipFill>
            <a:blip r:embed="rId3"/>
            <a:stretch>
              <a:fillRect/>
            </a:stretch>
          </p:blipFill>
          <p:spPr>
            <a:xfrm>
              <a:off x="8330519" y="6010247"/>
              <a:ext cx="2962275" cy="609600"/>
            </a:xfrm>
            <a:prstGeom prst="rect">
              <a:avLst/>
            </a:prstGeom>
          </p:spPr>
        </p:pic>
        <p:sp>
          <p:nvSpPr>
            <p:cNvPr id="14" name="TextBox 13"/>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3" name="Picture 2" descr="A circuit board&#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l="17878" t="1" r="10842" b="-2"/>
          <a:stretch>
            <a:fillRect/>
          </a:stretch>
        </p:blipFill>
        <p:spPr>
          <a:xfrm>
            <a:off x="6585626" y="378291"/>
            <a:ext cx="5389123" cy="5891106"/>
          </a:xfrm>
          <a:prstGeom prst="rect">
            <a:avLst/>
          </a:prstGeom>
        </p:spPr>
      </p:pic>
      <p:pic>
        <p:nvPicPr>
          <p:cNvPr id="4" name="Picture 3" descr="A picture containing indoor&#10;&#10;Description generated with very high confidence"/>
          <p:cNvPicPr>
            <a:picLocks noChangeAspect="1"/>
          </p:cNvPicPr>
          <p:nvPr/>
        </p:nvPicPr>
        <p:blipFill rotWithShape="1">
          <a:blip r:embed="rId5">
            <a:extLst>
              <a:ext uri="{28A0092B-C50C-407E-A947-70E740481C1C}">
                <a14:useLocalDpi xmlns:a14="http://schemas.microsoft.com/office/drawing/2010/main" val="0"/>
              </a:ext>
            </a:extLst>
          </a:blip>
          <a:srcRect l="6" t="2" r="-1" b="-2"/>
          <a:stretch>
            <a:fillRect/>
          </a:stretch>
        </p:blipFill>
        <p:spPr>
          <a:xfrm>
            <a:off x="1197510" y="378291"/>
            <a:ext cx="4709176" cy="3050709"/>
          </a:xfrm>
          <a:prstGeom prst="rect">
            <a:avLst/>
          </a:prstGeom>
        </p:spPr>
      </p:pic>
      <p:sp>
        <p:nvSpPr>
          <p:cNvPr id="6" name="Rectangle: Rounded Corners 5"/>
          <p:cNvSpPr/>
          <p:nvPr/>
        </p:nvSpPr>
        <p:spPr>
          <a:xfrm>
            <a:off x="1084763" y="3564377"/>
            <a:ext cx="5172119" cy="1387002"/>
          </a:xfrm>
          <a:prstGeom prst="roundRect">
            <a:avLst/>
          </a:prstGeom>
        </p:spPr>
        <p:style>
          <a:lnRef idx="2">
            <a:schemeClr val="accent4"/>
          </a:lnRef>
          <a:fillRef idx="1">
            <a:schemeClr val="lt1"/>
          </a:fillRef>
          <a:effectRef idx="0">
            <a:schemeClr val="accent4"/>
          </a:effectRef>
          <a:fontRef idx="minor">
            <a:schemeClr val="dk1"/>
          </a:fontRef>
        </p:style>
        <p:txBody>
          <a:bodyPr rtlCol="0" anchor="t" anchorCtr="0"/>
          <a:lstStyle/>
          <a:p>
            <a:r>
              <a:rPr lang="en-US" sz="1600" dirty="0" err="1">
                <a:latin typeface="Times New Roman" pitchFamily="18" charset="0"/>
                <a:cs typeface="Times New Roman" pitchFamily="18" charset="0"/>
              </a:rPr>
              <a:t>Ưu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điểm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của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hệ</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thống</a:t>
            </a:r>
            <a:r>
              <a:rPr lang="en-US" sz="1600" dirty="0">
                <a:latin typeface="Times New Roman" pitchFamily="18" charset="0"/>
                <a:cs typeface="Times New Roman" pitchFamily="18" charset="0"/>
              </a:rPr>
              <a:t> so </a:t>
            </a:r>
            <a:r>
              <a:rPr lang="en-US" sz="1600" dirty="0" err="1">
                <a:latin typeface="Times New Roman" pitchFamily="18" charset="0"/>
                <a:cs typeface="Times New Roman" pitchFamily="18" charset="0"/>
              </a:rPr>
              <a:t>với</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cấu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truyền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thống</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Có</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chế</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tạo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thêm</a:t>
            </a:r>
            <a:r>
              <a:rPr lang="en-US" sz="1600" dirty="0">
                <a:latin typeface="Times New Roman" pitchFamily="18" charset="0"/>
                <a:cs typeface="Times New Roman" pitchFamily="18" charset="0"/>
              </a:rPr>
              <a:t> 1 </a:t>
            </a:r>
            <a:r>
              <a:rPr lang="en-US" sz="1600" dirty="0" err="1">
                <a:latin typeface="Times New Roman" pitchFamily="18" charset="0"/>
                <a:cs typeface="Times New Roman" pitchFamily="18" charset="0"/>
              </a:rPr>
              <a:t>số</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loại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bánh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đặc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biệt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tăng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độ</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phức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tạp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cho</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cấu</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 </a:t>
            </a:r>
            <a:r>
              <a:rPr lang="en-US" sz="1600" noProof="1">
                <a:latin typeface="Times New Roman" pitchFamily="18" charset="0"/>
                <a:cs typeface="Times New Roman" pitchFamily="18" charset="0"/>
              </a:rPr>
              <a:t>Bánh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xe</a:t>
            </a:r>
            <a:r>
              <a:rPr lang="en-US" sz="1600" dirty="0">
                <a:latin typeface="Times New Roman" pitchFamily="18" charset="0"/>
                <a:cs typeface="Times New Roman" pitchFamily="18" charset="0"/>
              </a:rPr>
              <a:t> quay </a:t>
            </a:r>
            <a:r>
              <a:rPr lang="en-US" sz="1600" dirty="0" err="1">
                <a:latin typeface="Times New Roman" pitchFamily="18" charset="0"/>
                <a:cs typeface="Times New Roman" pitchFamily="18" charset="0"/>
              </a:rPr>
              <a:t>liên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tục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thay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đổi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theo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nghĩa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1 </a:t>
            </a:r>
            <a:r>
              <a:rPr lang="en-US" sz="1600" dirty="0" err="1">
                <a:latin typeface="Times New Roman" pitchFamily="18" charset="0"/>
                <a:cs typeface="Times New Roman" pitchFamily="18" charset="0"/>
              </a:rPr>
              <a:t>chữ</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sẽ</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gắn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với</a:t>
            </a:r>
            <a:r>
              <a:rPr lang="en-US" sz="1600" dirty="0">
                <a:latin typeface="Times New Roman" pitchFamily="18" charset="0"/>
                <a:cs typeface="Times New Roman" pitchFamily="18" charset="0"/>
              </a:rPr>
              <a:t> 1 </a:t>
            </a:r>
            <a:r>
              <a:rPr lang="en-US" sz="1600" dirty="0" err="1">
                <a:latin typeface="Times New Roman" pitchFamily="18" charset="0"/>
                <a:cs typeface="Times New Roman" pitchFamily="18" charset="0"/>
              </a:rPr>
              <a:t>bộ</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riêng</a:t>
            </a:r>
            <a:endParaRPr lang="en-US" sz="1600" dirty="0">
              <a:latin typeface="Times New Roman" pitchFamily="18" charset="0"/>
              <a:cs typeface="Times New Roman" pitchFamily="18" charset="0"/>
            </a:endParaRPr>
          </a:p>
        </p:txBody>
      </p:sp>
      <p:sp>
        <p:nvSpPr>
          <p:cNvPr id="12" name="Rectangle: Rounded Corners 11"/>
          <p:cNvSpPr/>
          <p:nvPr/>
        </p:nvSpPr>
        <p:spPr>
          <a:xfrm>
            <a:off x="1084762" y="5086756"/>
            <a:ext cx="5172119" cy="1182641"/>
          </a:xfrm>
          <a:prstGeom prst="roundRect">
            <a:avLst/>
          </a:prstGeom>
        </p:spPr>
        <p:style>
          <a:lnRef idx="2">
            <a:schemeClr val="accent4"/>
          </a:lnRef>
          <a:fillRef idx="1">
            <a:schemeClr val="lt1"/>
          </a:fillRef>
          <a:effectRef idx="0">
            <a:schemeClr val="accent4"/>
          </a:effectRef>
          <a:fontRef idx="minor">
            <a:schemeClr val="dk1"/>
          </a:fontRef>
        </p:style>
        <p:txBody>
          <a:bodyPr rtlCol="0" anchor="t" anchorCtr="0"/>
          <a:lstStyle/>
          <a:p>
            <a:r>
              <a:rPr lang="en-US" sz="1600" dirty="0">
                <a:latin typeface="Times New Roman" pitchFamily="18" charset="0"/>
                <a:cs typeface="Times New Roman" pitchFamily="18" charset="0"/>
              </a:rPr>
              <a:t>Nh</a:t>
            </a:r>
            <a:r>
              <a:rPr lang="vi-VN" sz="1600" dirty="0">
                <a:latin typeface="Times New Roman" pitchFamily="18" charset="0"/>
                <a:cs typeface="Times New Roman" pitchFamily="18" charset="0"/>
              </a:rPr>
              <a:t>ư</a:t>
            </a:r>
            <a:r>
              <a:rPr lang="en-US" sz="1600" dirty="0" err="1">
                <a:latin typeface="Times New Roman" pitchFamily="18" charset="0"/>
                <a:cs typeface="Times New Roman" pitchFamily="18" charset="0"/>
              </a:rPr>
              <a:t>ợc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điểm</a:t>
            </a:r>
            <a:r>
              <a:rPr lang="en-US" sz="1600" dirty="0">
                <a:latin typeface="Times New Roman" pitchFamily="18" charset="0"/>
                <a:cs typeface="Times New Roman" pitchFamily="18" charset="0"/>
              </a:rPr>
              <a:t>: </a:t>
            </a:r>
            <a:br>
              <a:rPr lang="en-US" sz="1600" dirty="0">
                <a:latin typeface="Times New Roman" pitchFamily="18" charset="0"/>
                <a:cs typeface="Times New Roman" pitchFamily="18" charset="0"/>
              </a:rPr>
            </a:br>
            <a:r>
              <a:rPr lang="en-US" sz="1600" dirty="0" err="1">
                <a:latin typeface="Times New Roman" pitchFamily="18" charset="0"/>
                <a:cs typeface="Times New Roman" pitchFamily="18" charset="0"/>
              </a:rPr>
              <a:t>Vẫn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xóa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bỏ</a:t>
            </a:r>
            <a:r>
              <a:rPr lang="en-US" sz="1600" dirty="0">
                <a:latin typeface="Times New Roman" pitchFamily="18" charset="0"/>
                <a:cs typeface="Times New Roman" pitchFamily="18" charset="0"/>
              </a:rPr>
              <a:t> đ</a:t>
            </a:r>
            <a:r>
              <a:rPr lang="vi-VN" sz="1600" dirty="0">
                <a:latin typeface="Times New Roman" pitchFamily="18" charset="0"/>
                <a:cs typeface="Times New Roman" pitchFamily="18" charset="0"/>
              </a:rPr>
              <a:t>ư</a:t>
            </a:r>
            <a:r>
              <a:rPr lang="en-US" sz="1600" dirty="0" err="1">
                <a:latin typeface="Times New Roman" pitchFamily="18" charset="0"/>
                <a:cs typeface="Times New Roman" pitchFamily="18" charset="0"/>
              </a:rPr>
              <a:t>ợc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nhược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điểm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của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hệ</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thống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nếu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biết</a:t>
            </a:r>
            <a:r>
              <a:rPr lang="en-US" sz="1600" dirty="0">
                <a:latin typeface="Times New Roman" pitchFamily="18" charset="0"/>
                <a:cs typeface="Times New Roman" pitchFamily="18" charset="0"/>
              </a:rPr>
              <a:t> đ</a:t>
            </a:r>
            <a:r>
              <a:rPr lang="vi-VN" sz="1600" dirty="0">
                <a:latin typeface="Times New Roman" pitchFamily="18" charset="0"/>
                <a:cs typeface="Times New Roman" pitchFamily="18" charset="0"/>
              </a:rPr>
              <a:t>ư</a:t>
            </a:r>
            <a:r>
              <a:rPr lang="en-US" sz="1600" dirty="0" err="1">
                <a:latin typeface="Times New Roman" pitchFamily="18" charset="0"/>
                <a:cs typeface="Times New Roman" pitchFamily="18" charset="0"/>
              </a:rPr>
              <a:t>ợc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trình</a:t>
            </a:r>
            <a:r>
              <a:rPr lang="en-US" sz="1600" dirty="0">
                <a:latin typeface="Times New Roman" pitchFamily="18" charset="0"/>
                <a:cs typeface="Times New Roman" pitchFamily="18" charset="0"/>
              </a:rPr>
              <a:t> encryption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 -&gt; B </a:t>
            </a:r>
            <a:r>
              <a:rPr lang="en-US" sz="1600" dirty="0" err="1">
                <a:latin typeface="Times New Roman" pitchFamily="18" charset="0"/>
                <a:cs typeface="Times New Roman" pitchFamily="18" charset="0"/>
              </a:rPr>
              <a:t>thì</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trong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a:t>
            </a:r>
            <a:r>
              <a:rPr lang="vi-VN" sz="1600" dirty="0">
                <a:latin typeface="Times New Roman" pitchFamily="18" charset="0"/>
                <a:cs typeface="Times New Roman" pitchFamily="18" charset="0"/>
              </a:rPr>
              <a:t>ư</a:t>
            </a:r>
            <a:r>
              <a:rPr lang="en-US" sz="1600" dirty="0" err="1">
                <a:latin typeface="Times New Roman" pitchFamily="18" charset="0"/>
                <a:cs typeface="Times New Roman" pitchFamily="18" charset="0"/>
              </a:rPr>
              <a:t>ờng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hợp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nhận</a:t>
            </a:r>
            <a:r>
              <a:rPr lang="en-US" sz="1600" dirty="0">
                <a:latin typeface="Times New Roman" pitchFamily="18" charset="0"/>
                <a:cs typeface="Times New Roman" pitchFamily="18" charset="0"/>
              </a:rPr>
              <a:t> đ</a:t>
            </a:r>
            <a:r>
              <a:rPr lang="vi-VN" sz="1600" dirty="0">
                <a:latin typeface="Times New Roman" pitchFamily="18" charset="0"/>
                <a:cs typeface="Times New Roman" pitchFamily="18" charset="0"/>
              </a:rPr>
              <a:t>ư</a:t>
            </a:r>
            <a:r>
              <a:rPr lang="en-US" sz="1600" dirty="0" err="1">
                <a:latin typeface="Times New Roman" pitchFamily="18" charset="0"/>
                <a:cs typeface="Times New Roman" pitchFamily="18" charset="0"/>
              </a:rPr>
              <a:t>ợc</a:t>
            </a:r>
            <a:r>
              <a:rPr lang="en-US" sz="1600" dirty="0">
                <a:latin typeface="Times New Roman" pitchFamily="18" charset="0"/>
                <a:cs typeface="Times New Roman" pitchFamily="18" charset="0"/>
              </a:rPr>
              <a:t> cyphertext B ta </a:t>
            </a:r>
            <a:r>
              <a:rPr lang="en-US" sz="1600" dirty="0" err="1">
                <a:latin typeface="Times New Roman" pitchFamily="18" charset="0"/>
                <a:cs typeface="Times New Roman" pitchFamily="18" charset="0"/>
              </a:rPr>
              <a:t>có</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a:t>
            </a:r>
            <a:r>
              <a:rPr lang="en-US" sz="1600" dirty="0">
                <a:latin typeface="Times New Roman" pitchFamily="18" charset="0"/>
                <a:cs typeface="Times New Roman" pitchFamily="18" charset="0"/>
              </a:rPr>
              <a:t> plaintext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a:t>
            </a:r>
          </a:p>
        </p:txBody>
      </p:sp>
      <p:sp>
        <p:nvSpPr>
          <p:cNvPr id="8" name="Action Button: Blank 7">
            <a:hlinkClick r:id="rId6" action="ppaction://hlinksldjump" highlightClick="1"/>
          </p:cNvPr>
          <p:cNvSpPr/>
          <p:nvPr/>
        </p:nvSpPr>
        <p:spPr>
          <a:xfrm>
            <a:off x="11832077" y="6527260"/>
            <a:ext cx="359923" cy="330740"/>
          </a:xfrm>
          <a:prstGeom prst="actionButtonBlan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noProof="1"/>
          </a:p>
        </p:txBody>
      </p:sp>
      <p:pic>
        <p:nvPicPr>
          <p:cNvPr id="2" name="Hình ảnh 1"/>
          <p:cNvPicPr>
            <a:picLocks noChangeAspect="1"/>
          </p:cNvPicPr>
          <p:nvPr/>
        </p:nvPicPr>
        <p:blipFill>
          <a:blip r:embed="rId7"/>
          <a:stretch>
            <a:fillRect/>
          </a:stretch>
        </p:blipFill>
        <p:spPr>
          <a:xfrm>
            <a:off x="1327607" y="3429000"/>
            <a:ext cx="4576064" cy="30507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keyboard&#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900"/>
            <a:ext cx="7315200" cy="5407269"/>
          </a:xfrm>
          <a:prstGeom prst="rect">
            <a:avLst/>
          </a:prstGeom>
        </p:spPr>
      </p:pic>
      <p:sp>
        <p:nvSpPr>
          <p:cNvPr id="7" name="Oval 6"/>
          <p:cNvSpPr/>
          <p:nvPr/>
        </p:nvSpPr>
        <p:spPr>
          <a:xfrm>
            <a:off x="7810500" y="4413738"/>
            <a:ext cx="3481754" cy="958362"/>
          </a:xfrm>
          <a:prstGeom prst="ellipse">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đ</a:t>
            </a:r>
            <a:r>
              <a:rPr lang="vi-VN" dirty="0">
                <a:latin typeface="Times New Roman" pitchFamily="18" charset="0"/>
                <a:cs typeface="Times New Roman" pitchFamily="18" charset="0"/>
              </a:rPr>
              <a:t>ư</a:t>
            </a:r>
            <a:r>
              <a:rPr lang="en-US" dirty="0" err="1">
                <a:latin typeface="Times New Roman" pitchFamily="18" charset="0"/>
                <a:cs typeface="Times New Roman" pitchFamily="18" charset="0"/>
              </a:rPr>
              <a:t>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bổ</a:t>
            </a:r>
            <a:r>
              <a:rPr lang="en-US" dirty="0">
                <a:latin typeface="Times New Roman" pitchFamily="18" charset="0"/>
                <a:cs typeface="Times New Roman" pitchFamily="18" charset="0"/>
              </a:rPr>
              <a:t> sung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máy</a:t>
            </a:r>
            <a:r>
              <a:rPr lang="en-US" dirty="0">
                <a:latin typeface="Times New Roman" pitchFamily="18" charset="0"/>
                <a:cs typeface="Times New Roman" pitchFamily="18" charset="0"/>
              </a:rPr>
              <a:t> enigma - II</a:t>
            </a:r>
          </a:p>
        </p:txBody>
      </p:sp>
      <p:sp>
        <p:nvSpPr>
          <p:cNvPr id="9" name="Oval 8"/>
          <p:cNvSpPr/>
          <p:nvPr/>
        </p:nvSpPr>
        <p:spPr>
          <a:xfrm>
            <a:off x="7810500" y="1485900"/>
            <a:ext cx="3481754" cy="958362"/>
          </a:xfrm>
          <a:prstGeom prst="ellipse">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c</a:t>
            </a:r>
            <a:r>
              <a:rPr lang="vi-VN" dirty="0">
                <a:latin typeface="Times New Roman" pitchFamily="18" charset="0"/>
                <a:cs typeface="Times New Roman" pitchFamily="18" charset="0"/>
              </a:rPr>
              <a:t>ơ</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điện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điện</a:t>
            </a:r>
            <a:endParaRPr lang="en-US" dirty="0">
              <a:latin typeface="Times New Roman" pitchFamily="18" charset="0"/>
              <a:cs typeface="Times New Roman" pitchFamily="18" charset="0"/>
            </a:endParaRPr>
          </a:p>
        </p:txBody>
      </p:sp>
      <p:sp>
        <p:nvSpPr>
          <p:cNvPr id="11" name="Oval 10"/>
          <p:cNvSpPr/>
          <p:nvPr/>
        </p:nvSpPr>
        <p:spPr>
          <a:xfrm>
            <a:off x="7810500" y="2949819"/>
            <a:ext cx="3481754" cy="958362"/>
          </a:xfrm>
          <a:prstGeom prst="ellipse">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endParaRPr lang="en-US" dirty="0">
              <a:latin typeface="Times New Roman" pitchFamily="18" charset="0"/>
              <a:cs typeface="Times New Roman" pitchFamily="18" charset="0"/>
            </a:endParaRPr>
          </a:p>
        </p:txBody>
      </p:sp>
      <p:sp>
        <p:nvSpPr>
          <p:cNvPr id="10"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21</a:t>
            </a:fld>
            <a:endParaRPr lang="en-ZA"/>
          </a:p>
        </p:txBody>
      </p:sp>
      <p:grpSp>
        <p:nvGrpSpPr>
          <p:cNvPr id="12" name="Group 11"/>
          <p:cNvGrpSpPr/>
          <p:nvPr/>
        </p:nvGrpSpPr>
        <p:grpSpPr>
          <a:xfrm>
            <a:off x="8330519" y="6010247"/>
            <a:ext cx="2962275" cy="609600"/>
            <a:chOff x="8330519" y="6010247"/>
            <a:chExt cx="2962275" cy="609600"/>
          </a:xfrm>
        </p:grpSpPr>
        <p:pic>
          <p:nvPicPr>
            <p:cNvPr id="13" name="Picture 12"/>
            <p:cNvPicPr>
              <a:picLocks noChangeAspect="1"/>
            </p:cNvPicPr>
            <p:nvPr/>
          </p:nvPicPr>
          <p:blipFill>
            <a:blip r:embed="rId4"/>
            <a:stretch>
              <a:fillRect/>
            </a:stretch>
          </p:blipFill>
          <p:spPr>
            <a:xfrm>
              <a:off x="8330519" y="6010247"/>
              <a:ext cx="2962275" cy="609600"/>
            </a:xfrm>
            <a:prstGeom prst="rect">
              <a:avLst/>
            </a:prstGeom>
          </p:spPr>
        </p:pic>
        <p:sp>
          <p:nvSpPr>
            <p:cNvPr id="14" name="TextBox 13"/>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6" name="Hình chữ nhật: Góc Tròn 15"/>
          <p:cNvSpPr/>
          <p:nvPr/>
        </p:nvSpPr>
        <p:spPr>
          <a:xfrm>
            <a:off x="610044" y="287871"/>
            <a:ext cx="3671500" cy="701834"/>
          </a:xfrm>
          <a:prstGeom prst="round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err="1">
                <a:solidFill>
                  <a:schemeClr val="tx1"/>
                </a:solidFill>
                <a:latin typeface="Times New Roman" pitchFamily="18" charset="0"/>
                <a:ea typeface="Segoe UI" pitchFamily="34" charset="0"/>
                <a:cs typeface="Times New Roman" pitchFamily="18" charset="0"/>
              </a:rPr>
              <a:t>Hệ</a:t>
            </a:r>
            <a:r>
              <a:rPr lang="en-ZA" sz="2000" dirty="0">
                <a:solidFill>
                  <a:schemeClr val="tx1"/>
                </a:solidFill>
                <a:latin typeface="Times New Roman" pitchFamily="18" charset="0"/>
                <a:ea typeface="Segoe UI" pitchFamily="34" charset="0"/>
                <a:cs typeface="Times New Roman" pitchFamily="18" charset="0"/>
              </a:rPr>
              <a:t> </a:t>
            </a:r>
            <a:r>
              <a:rPr lang="en-ZA" sz="2000" dirty="0" err="1">
                <a:solidFill>
                  <a:schemeClr val="tx1"/>
                </a:solidFill>
                <a:latin typeface="Times New Roman" pitchFamily="18" charset="0"/>
                <a:ea typeface="Segoe UI" pitchFamily="34" charset="0"/>
                <a:cs typeface="Times New Roman" pitchFamily="18" charset="0"/>
              </a:rPr>
              <a:t>thống</a:t>
            </a:r>
            <a:r>
              <a:rPr lang="en-ZA" sz="2000" dirty="0">
                <a:solidFill>
                  <a:schemeClr val="tx1"/>
                </a:solidFill>
                <a:latin typeface="Times New Roman" pitchFamily="18" charset="0"/>
                <a:ea typeface="Segoe UI" pitchFamily="34" charset="0"/>
                <a:cs typeface="Times New Roman" pitchFamily="18" charset="0"/>
              </a:rPr>
              <a:t> </a:t>
            </a:r>
            <a:r>
              <a:rPr lang="en-ZA" sz="2000" dirty="0" err="1">
                <a:solidFill>
                  <a:schemeClr val="tx1"/>
                </a:solidFill>
                <a:latin typeface="Times New Roman" pitchFamily="18" charset="0"/>
                <a:ea typeface="Segoe UI" pitchFamily="34" charset="0"/>
                <a:cs typeface="Times New Roman" pitchFamily="18" charset="0"/>
              </a:rPr>
              <a:t>nhập</a:t>
            </a:r>
            <a:r>
              <a:rPr lang="en-ZA" sz="2000" dirty="0">
                <a:solidFill>
                  <a:schemeClr val="tx1"/>
                </a:solidFill>
                <a:latin typeface="Times New Roman" pitchFamily="18" charset="0"/>
                <a:ea typeface="Segoe UI" pitchFamily="34" charset="0"/>
                <a:cs typeface="Times New Roman" pitchFamily="18" charset="0"/>
              </a:rPr>
              <a:t> </a:t>
            </a:r>
            <a:r>
              <a:rPr lang="en-ZA" sz="2000" dirty="0" err="1">
                <a:solidFill>
                  <a:schemeClr val="tx1"/>
                </a:solidFill>
                <a:latin typeface="Times New Roman" pitchFamily="18" charset="0"/>
                <a:ea typeface="Segoe UI" pitchFamily="34" charset="0"/>
                <a:cs typeface="Times New Roman" pitchFamily="18" charset="0"/>
              </a:rPr>
              <a:t>xuất</a:t>
            </a:r>
            <a:r>
              <a:rPr lang="en-ZA" sz="2000" dirty="0">
                <a:solidFill>
                  <a:schemeClr val="tx1"/>
                </a:solidFill>
                <a:latin typeface="Times New Roman" pitchFamily="18" charset="0"/>
                <a:ea typeface="Segoe UI" pitchFamily="34" charset="0"/>
                <a:cs typeface="Times New Roman" pitchFamily="18" charset="0"/>
              </a:rPr>
              <a:t> d</a:t>
            </a:r>
            <a:r>
              <a:rPr lang="en-US" sz="2000" dirty="0">
                <a:solidFill>
                  <a:schemeClr val="tx1"/>
                </a:solidFill>
                <a:latin typeface="Times New Roman" pitchFamily="18" charset="0"/>
                <a:ea typeface="Segoe UI" pitchFamily="34" charset="0"/>
                <a:cs typeface="Times New Roman" pitchFamily="18" charset="0"/>
              </a:rPr>
              <a:t>ữ </a:t>
            </a:r>
            <a:r>
              <a:rPr lang="en-US" sz="2000" dirty="0" err="1">
                <a:solidFill>
                  <a:schemeClr val="tx1"/>
                </a:solidFill>
                <a:latin typeface="Times New Roman" pitchFamily="18" charset="0"/>
                <a:ea typeface="Segoe UI" pitchFamily="34" charset="0"/>
                <a:cs typeface="Times New Roman" pitchFamily="18" charset="0"/>
              </a:rPr>
              <a:t>liệu</a:t>
            </a:r>
            <a:endParaRPr lang="en-ZA" sz="2000" dirty="0">
              <a:solidFill>
                <a:schemeClr val="tx1"/>
              </a:solidFill>
              <a:latin typeface="Times New Roman" pitchFamily="18" charset="0"/>
              <a:ea typeface="Segoe U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22</a:t>
            </a:fld>
            <a:endParaRPr lang="en-ZA"/>
          </a:p>
        </p:txBody>
      </p:sp>
      <p:grpSp>
        <p:nvGrpSpPr>
          <p:cNvPr id="18" name="Group 17"/>
          <p:cNvGrpSpPr/>
          <p:nvPr/>
        </p:nvGrpSpPr>
        <p:grpSpPr>
          <a:xfrm>
            <a:off x="8330519" y="6010247"/>
            <a:ext cx="2962275" cy="609600"/>
            <a:chOff x="8330519" y="6010247"/>
            <a:chExt cx="2962275" cy="609600"/>
          </a:xfrm>
        </p:grpSpPr>
        <p:pic>
          <p:nvPicPr>
            <p:cNvPr id="19" name="Picture 18"/>
            <p:cNvPicPr>
              <a:picLocks noChangeAspect="1"/>
            </p:cNvPicPr>
            <p:nvPr/>
          </p:nvPicPr>
          <p:blipFill>
            <a:blip r:embed="rId3"/>
            <a:stretch>
              <a:fillRect/>
            </a:stretch>
          </p:blipFill>
          <p:spPr>
            <a:xfrm>
              <a:off x="8330519" y="6010247"/>
              <a:ext cx="2962275" cy="609600"/>
            </a:xfrm>
            <a:prstGeom prst="rect">
              <a:avLst/>
            </a:prstGeom>
          </p:spPr>
        </p:pic>
        <p:sp>
          <p:nvSpPr>
            <p:cNvPr id="20" name="TextBox 19"/>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5" name="Picture 4" descr="A picture containing text&#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76756"/>
            <a:ext cx="4732677" cy="37033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225" y="1476756"/>
            <a:ext cx="5073575" cy="3811524"/>
          </a:xfrm>
          <a:prstGeom prst="rect">
            <a:avLst/>
          </a:prstGeom>
        </p:spPr>
      </p:pic>
      <p:pic>
        <p:nvPicPr>
          <p:cNvPr id="9" name="Picture 8" descr="A picture containing indoor&#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728" y="0"/>
            <a:ext cx="5476812" cy="6708710"/>
          </a:xfrm>
          <a:prstGeom prst="rect">
            <a:avLst/>
          </a:prstGeom>
        </p:spPr>
      </p:pic>
      <p:pic>
        <p:nvPicPr>
          <p:cNvPr id="11" name="Picture 10" descr="A picture containing object&#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24192"/>
            <a:ext cx="6438144" cy="3522912"/>
          </a:xfrm>
          <a:prstGeom prst="rect">
            <a:avLst/>
          </a:prstGeom>
        </p:spPr>
      </p:pic>
      <p:pic>
        <p:nvPicPr>
          <p:cNvPr id="4" name="Picture 3"/>
          <p:cNvPicPr>
            <a:picLocks noChangeAspect="1"/>
          </p:cNvPicPr>
          <p:nvPr/>
        </p:nvPicPr>
        <p:blipFill>
          <a:blip r:embed="rId8"/>
          <a:stretch>
            <a:fillRect/>
          </a:stretch>
        </p:blipFill>
        <p:spPr>
          <a:xfrm>
            <a:off x="1175721" y="1711085"/>
            <a:ext cx="3194581" cy="658425"/>
          </a:xfrm>
          <a:prstGeom prst="rect">
            <a:avLst/>
          </a:prstGeom>
        </p:spPr>
      </p:pic>
      <p:pic>
        <p:nvPicPr>
          <p:cNvPr id="6" name="Hình ảnh 5"/>
          <p:cNvPicPr>
            <a:picLocks noChangeAspect="1"/>
          </p:cNvPicPr>
          <p:nvPr/>
        </p:nvPicPr>
        <p:blipFill>
          <a:blip r:embed="rId9"/>
          <a:stretch>
            <a:fillRect/>
          </a:stretch>
        </p:blipFill>
        <p:spPr>
          <a:xfrm>
            <a:off x="5341401" y="747338"/>
            <a:ext cx="5090601" cy="4756647"/>
          </a:xfrm>
          <a:prstGeom prst="rect">
            <a:avLst/>
          </a:prstGeom>
        </p:spPr>
      </p:pic>
      <mc:AlternateContent xmlns:mc="http://schemas.openxmlformats.org/markup-compatibility/2006" xmlns:a14="http://schemas.microsoft.com/office/drawing/2010/main">
        <mc:Choice Requires="a14">
          <p:sp>
            <p:nvSpPr>
              <p:cNvPr id="8" name="Hộp Văn bản 7">
                <a:extLst/>
              </p:cNvPr>
              <p:cNvSpPr txBox="1"/>
              <p:nvPr/>
            </p:nvSpPr>
            <p:spPr>
              <a:xfrm>
                <a:off x="6195652" y="1354015"/>
                <a:ext cx="3317625" cy="282578"/>
              </a:xfrm>
              <a:prstGeom prst="rect">
                <a:avLst/>
              </a:prstGeom>
              <a:noFill/>
            </p:spPr>
            <p:txBody>
              <a:bodyPr wrap="square" lIns="0" tIns="0" rIns="0" bIns="0"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    </m:t>
                        </m:r>
                        <m:r>
                          <a:rPr lang="en-US" b="0" i="1" smtClean="0">
                            <a:latin typeface="Cambria Math" panose="02040503050406030204" pitchFamily="18" charset="0"/>
                          </a:rPr>
                          <m:t>𝐶</m:t>
                        </m:r>
                      </m:e>
                      <m:sub>
                        <m:r>
                          <a:rPr lang="en-US" b="0" i="1" smtClean="0">
                            <a:latin typeface="Cambria Math" panose="02040503050406030204" pitchFamily="18" charset="0"/>
                          </a:rPr>
                          <m:t>26</m:t>
                        </m:r>
                      </m:sub>
                      <m:sup>
                        <m:r>
                          <a:rPr lang="en-US" b="0" i="1" smtClean="0">
                            <a:latin typeface="Cambria Math" panose="02040503050406030204" pitchFamily="18" charset="0"/>
                          </a:rPr>
                          <m:t>2</m:t>
                        </m:r>
                      </m:sup>
                    </m:sSubSup>
                  </m:oMath>
                </a14:m>
                <a:r>
                  <a:rPr lang="en-US" dirty="0"/>
                  <a:t>×</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2</m:t>
                        </m:r>
                        <m:r>
                          <a:rPr lang="en-US" b="0" i="1" smtClean="0">
                            <a:latin typeface="Cambria Math" panose="02040503050406030204" pitchFamily="18" charset="0"/>
                          </a:rPr>
                          <m:t>4</m:t>
                        </m:r>
                      </m:sub>
                      <m:sup>
                        <m:r>
                          <a:rPr lang="en-US" i="1">
                            <a:latin typeface="Cambria Math" panose="02040503050406030204" pitchFamily="18" charset="0"/>
                          </a:rPr>
                          <m:t>2</m:t>
                        </m:r>
                      </m:sup>
                    </m:sSubSup>
                  </m:oMath>
                </a14:m>
                <a:r>
                  <a:rPr lang="en-US" dirty="0"/>
                  <a:t>×</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2</m:t>
                        </m:r>
                        <m:r>
                          <a:rPr lang="en-US" b="0" i="1" smtClean="0">
                            <a:latin typeface="Cambria Math" panose="02040503050406030204" pitchFamily="18" charset="0"/>
                          </a:rPr>
                          <m:t>2</m:t>
                        </m:r>
                      </m:sub>
                      <m:sup>
                        <m:r>
                          <a:rPr lang="en-US" i="1">
                            <a:latin typeface="Cambria Math" panose="02040503050406030204" pitchFamily="18" charset="0"/>
                          </a:rPr>
                          <m:t>2</m:t>
                        </m:r>
                      </m:sup>
                    </m:sSubSup>
                  </m:oMath>
                </a14:m>
                <a:r>
                  <a:rPr lang="en-US" dirty="0"/>
                  <a:t>×…×</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12</m:t>
                        </m:r>
                      </m:sub>
                      <m:sup>
                        <m:r>
                          <a:rPr lang="en-US" i="1">
                            <a:latin typeface="Cambria Math" panose="02040503050406030204" pitchFamily="18" charset="0"/>
                          </a:rPr>
                          <m:t>2</m:t>
                        </m:r>
                      </m:sup>
                    </m:sSubSup>
                  </m:oMath>
                </a14:m>
                <a:r>
                  <a:rPr lang="en-US" dirty="0"/>
                  <a:t>×</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10</m:t>
                        </m:r>
                      </m:sub>
                      <m:sup>
                        <m:r>
                          <a:rPr lang="en-US" i="1">
                            <a:latin typeface="Cambria Math" panose="02040503050406030204" pitchFamily="18" charset="0"/>
                          </a:rPr>
                          <m:t>2</m:t>
                        </m:r>
                      </m:sup>
                    </m:sSubSup>
                  </m:oMath>
                </a14:m>
                <a:r>
                  <a:rPr lang="en-US" dirty="0"/>
                  <a:t>×</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8</m:t>
                        </m:r>
                      </m:sub>
                      <m:sup>
                        <m:r>
                          <a:rPr lang="en-US" i="1">
                            <a:latin typeface="Cambria Math" panose="02040503050406030204" pitchFamily="18" charset="0"/>
                          </a:rPr>
                          <m:t>2</m:t>
                        </m:r>
                      </m:sup>
                    </m:sSubSup>
                  </m:oMath>
                </a14:m>
                <a:endParaRPr lang="en-US" dirty="0"/>
              </a:p>
            </p:txBody>
          </p:sp>
        </mc:Choice>
        <mc:Fallback xmlns="">
          <p:sp>
            <p:nvSpPr>
              <p:cNvPr id="8" name="Hộp Văn bản 7"/>
              <p:cNvSpPr txBox="1">
                <a:spLocks noRot="1" noChangeAspect="1" noMove="1" noResize="1" noEditPoints="1" noAdjustHandles="1" noChangeArrowheads="1" noChangeShapeType="1" noTextEdit="1"/>
              </p:cNvSpPr>
              <p:nvPr/>
            </p:nvSpPr>
            <p:spPr>
              <a:xfrm>
                <a:off x="6195652" y="1354015"/>
                <a:ext cx="3317625" cy="282578"/>
              </a:xfrm>
              <a:prstGeom prst="rect">
                <a:avLst/>
              </a:prstGeom>
              <a:blipFill rotWithShape="1">
                <a:blip r:embed="rId10"/>
                <a:stretch>
                  <a:fillRect l="-183" t="-2826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Hộp Văn bản 12">
                <a:extLst/>
              </p:cNvPr>
              <p:cNvSpPr txBox="1"/>
              <p:nvPr/>
            </p:nvSpPr>
            <p:spPr>
              <a:xfrm>
                <a:off x="6947344" y="2987750"/>
                <a:ext cx="1623644" cy="53546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26!</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10</m:t>
                              </m:r>
                            </m:sup>
                          </m:sSup>
                          <m:r>
                            <m:rPr>
                              <m:nor/>
                            </m:rPr>
                            <a:rPr lang="en-US" dirty="0"/>
                            <m:t>×</m:t>
                          </m:r>
                          <m:r>
                            <a:rPr lang="en-US" b="0" i="1" dirty="0" smtClean="0">
                              <a:latin typeface="Cambria Math" panose="02040503050406030204" pitchFamily="18" charset="0"/>
                            </a:rPr>
                            <m:t>6!</m:t>
                          </m:r>
                        </m:den>
                      </m:f>
                    </m:oMath>
                  </m:oMathPara>
                </a14:m>
                <a:endParaRPr lang="en-US" dirty="0"/>
              </a:p>
            </p:txBody>
          </p:sp>
        </mc:Choice>
        <mc:Fallback xmlns="">
          <p:sp>
            <p:nvSpPr>
              <p:cNvPr id="13" name="Hộp Văn bản 12"/>
              <p:cNvSpPr txBox="1">
                <a:spLocks noRot="1" noChangeAspect="1" noMove="1" noResize="1" noEditPoints="1" noAdjustHandles="1" noChangeArrowheads="1" noChangeShapeType="1" noTextEdit="1"/>
              </p:cNvSpPr>
              <p:nvPr/>
            </p:nvSpPr>
            <p:spPr>
              <a:xfrm>
                <a:off x="6947344" y="2987750"/>
                <a:ext cx="1623644" cy="535468"/>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p:cNvPr>
              <p:cNvSpPr txBox="1"/>
              <p:nvPr/>
            </p:nvSpPr>
            <p:spPr>
              <a:xfrm>
                <a:off x="6249297" y="2123410"/>
                <a:ext cx="3167266" cy="399340"/>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26!</m:t>
                        </m:r>
                      </m:num>
                      <m:den>
                        <m:r>
                          <m:rPr>
                            <m:nor/>
                          </m:rPr>
                          <a:rPr lang="en-US" b="0" i="0" smtClean="0">
                            <a:latin typeface="Cambria Math" panose="02040503050406030204" pitchFamily="18" charset="0"/>
                          </a:rPr>
                          <m:t>2</m:t>
                        </m:r>
                        <m:r>
                          <m:rPr>
                            <m:nor/>
                          </m:rPr>
                          <a:rPr lang="en-US" dirty="0"/>
                          <m:t>×</m:t>
                        </m:r>
                        <m:r>
                          <a:rPr lang="en-US" b="0" i="1" dirty="0" smtClean="0">
                            <a:latin typeface="Cambria Math" panose="02040503050406030204" pitchFamily="18" charset="0"/>
                          </a:rPr>
                          <m:t>24!</m:t>
                        </m:r>
                      </m:den>
                    </m:f>
                  </m:oMath>
                </a14:m>
                <a:r>
                  <a:rPr lang="en-US" dirty="0"/>
                  <a:t> </a:t>
                </a:r>
                <a14:m>
                  <m:oMath xmlns:m="http://schemas.openxmlformats.org/officeDocument/2006/math">
                    <m:r>
                      <m:rPr>
                        <m:nor/>
                      </m:rPr>
                      <a:rPr lang="en-US" dirty="0"/>
                      <m:t>×</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2</m:t>
                        </m:r>
                        <m:r>
                          <a:rPr lang="en-US" b="0" i="1" smtClean="0">
                            <a:latin typeface="Cambria Math" panose="02040503050406030204" pitchFamily="18" charset="0"/>
                          </a:rPr>
                          <m:t>4</m:t>
                        </m:r>
                        <m:r>
                          <a:rPr lang="en-US" i="1">
                            <a:latin typeface="Cambria Math" panose="02040503050406030204" pitchFamily="18" charset="0"/>
                          </a:rPr>
                          <m:t>!</m:t>
                        </m:r>
                      </m:num>
                      <m:den>
                        <m:r>
                          <m:rPr>
                            <m:nor/>
                          </m:rPr>
                          <a:rPr lang="en-US" b="0" i="0" smtClean="0">
                            <a:latin typeface="Cambria Math" panose="02040503050406030204" pitchFamily="18" charset="0"/>
                          </a:rPr>
                          <m:t>2</m:t>
                        </m:r>
                        <m:r>
                          <m:rPr>
                            <m:nor/>
                          </m:rPr>
                          <a:rPr lang="en-US" dirty="0"/>
                          <m:t>×</m:t>
                        </m:r>
                        <m:r>
                          <a:rPr lang="en-US" b="0" i="1" dirty="0" smtClean="0">
                            <a:latin typeface="Cambria Math" panose="02040503050406030204" pitchFamily="18" charset="0"/>
                          </a:rPr>
                          <m:t>22</m:t>
                        </m:r>
                        <m:r>
                          <a:rPr lang="en-US" i="1" dirty="0">
                            <a:latin typeface="Cambria Math" panose="02040503050406030204" pitchFamily="18" charset="0"/>
                          </a:rPr>
                          <m:t>!</m:t>
                        </m:r>
                      </m:den>
                    </m:f>
                  </m:oMath>
                </a14:m>
                <a:r>
                  <a:rPr lang="en-US" dirty="0"/>
                  <a:t> </a:t>
                </a:r>
                <a14:m>
                  <m:oMath xmlns:m="http://schemas.openxmlformats.org/officeDocument/2006/math">
                    <m:r>
                      <m:rPr>
                        <m:nor/>
                      </m:rPr>
                      <a:rPr lang="en-US" dirty="0"/>
                      <m:t>×</m:t>
                    </m:r>
                  </m:oMath>
                </a14:m>
                <a:r>
                  <a:rPr lang="en-US" dirty="0"/>
                  <a:t> ... </a:t>
                </a:r>
                <a14:m>
                  <m:oMath xmlns:m="http://schemas.openxmlformats.org/officeDocument/2006/math">
                    <m:r>
                      <m:rPr>
                        <m:nor/>
                      </m:rPr>
                      <a:rPr lang="en-US" dirty="0"/>
                      <m:t>×</m:t>
                    </m:r>
                  </m:oMath>
                </a14:m>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10</m:t>
                        </m:r>
                        <m:r>
                          <a:rPr lang="en-US" i="1">
                            <a:latin typeface="Cambria Math" panose="02040503050406030204" pitchFamily="18" charset="0"/>
                          </a:rPr>
                          <m:t>!</m:t>
                        </m:r>
                      </m:num>
                      <m:den>
                        <m:r>
                          <m:rPr>
                            <m:nor/>
                          </m:rPr>
                          <a:rPr lang="en-US" b="0" i="0" smtClean="0">
                            <a:latin typeface="Cambria Math" panose="02040503050406030204" pitchFamily="18" charset="0"/>
                          </a:rPr>
                          <m:t>2</m:t>
                        </m:r>
                        <m:r>
                          <m:rPr>
                            <m:nor/>
                          </m:rPr>
                          <a:rPr lang="en-US" dirty="0"/>
                          <m:t>×</m:t>
                        </m:r>
                        <m:r>
                          <a:rPr lang="en-US" b="0" i="1" dirty="0" smtClean="0">
                            <a:latin typeface="Cambria Math" panose="02040503050406030204" pitchFamily="18" charset="0"/>
                          </a:rPr>
                          <m:t>8</m:t>
                        </m:r>
                        <m:r>
                          <a:rPr lang="en-US" i="1" dirty="0">
                            <a:latin typeface="Cambria Math" panose="02040503050406030204" pitchFamily="18" charset="0"/>
                          </a:rPr>
                          <m:t>!</m:t>
                        </m:r>
                      </m:den>
                    </m:f>
                    <m:r>
                      <m:rPr>
                        <m:nor/>
                      </m:rPr>
                      <a:rPr lang="en-US" dirty="0"/>
                      <m:t>×</m:t>
                    </m:r>
                  </m:oMath>
                </a14:m>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8</m:t>
                        </m:r>
                        <m:r>
                          <a:rPr lang="en-US" i="1">
                            <a:latin typeface="Cambria Math" panose="02040503050406030204" pitchFamily="18" charset="0"/>
                          </a:rPr>
                          <m:t>!</m:t>
                        </m:r>
                      </m:num>
                      <m:den>
                        <m:r>
                          <m:rPr>
                            <m:nor/>
                          </m:rPr>
                          <a:rPr lang="en-US">
                            <a:latin typeface="Cambria Math" panose="02040503050406030204" pitchFamily="18" charset="0"/>
                          </a:rPr>
                          <m:t>2</m:t>
                        </m:r>
                        <m:r>
                          <m:rPr>
                            <m:nor/>
                          </m:rPr>
                          <a:rPr lang="en-US" dirty="0"/>
                          <m:t>×</m:t>
                        </m:r>
                        <m:r>
                          <a:rPr lang="en-US" b="0" i="1" dirty="0" smtClean="0">
                            <a:latin typeface="Cambria Math" panose="02040503050406030204" pitchFamily="18" charset="0"/>
                          </a:rPr>
                          <m:t>6</m:t>
                        </m:r>
                        <m:r>
                          <a:rPr lang="en-US" i="1" dirty="0">
                            <a:latin typeface="Cambria Math" panose="02040503050406030204" pitchFamily="18" charset="0"/>
                          </a:rPr>
                          <m:t>!</m:t>
                        </m:r>
                      </m:den>
                    </m:f>
                  </m:oMath>
                </a14:m>
                <a:endParaRPr lang="en-US" dirty="0"/>
              </a:p>
            </p:txBody>
          </p:sp>
        </mc:Choice>
        <mc:Fallback xmlns="">
          <p:sp>
            <p:nvSpPr>
              <p:cNvPr id="14" name="Hộp Văn bản 13"/>
              <p:cNvSpPr txBox="1">
                <a:spLocks noRot="1" noChangeAspect="1" noMove="1" noResize="1" noEditPoints="1" noAdjustHandles="1" noChangeArrowheads="1" noChangeShapeType="1" noTextEdit="1"/>
              </p:cNvSpPr>
              <p:nvPr/>
            </p:nvSpPr>
            <p:spPr>
              <a:xfrm>
                <a:off x="6249297" y="2123410"/>
                <a:ext cx="3167266" cy="399340"/>
              </a:xfrm>
              <a:prstGeom prst="rect">
                <a:avLst/>
              </a:prstGeom>
              <a:blipFill rotWithShape="1">
                <a:blip r:embed="rId12"/>
                <a:stretch>
                  <a:fillRect l="-2500" t="-6061" b="-19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ình chữ nhật 14">
                <a:extLst/>
              </p:cNvPr>
              <p:cNvSpPr/>
              <p:nvPr/>
            </p:nvSpPr>
            <p:spPr>
              <a:xfrm>
                <a:off x="6780288" y="4493478"/>
                <a:ext cx="2142640"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26!</m:t>
                          </m:r>
                        </m:num>
                        <m:den>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10</m:t>
                              </m:r>
                            </m:sup>
                          </m:sSup>
                          <m:r>
                            <m:rPr>
                              <m:nor/>
                            </m:rPr>
                            <a:rPr lang="en-US" dirty="0"/>
                            <m:t>×</m:t>
                          </m:r>
                          <m:r>
                            <a:rPr lang="en-US" i="1" dirty="0">
                              <a:latin typeface="Cambria Math" panose="02040503050406030204" pitchFamily="18" charset="0"/>
                            </a:rPr>
                            <m:t>6!</m:t>
                          </m:r>
                          <m:r>
                            <m:rPr>
                              <m:nor/>
                            </m:rPr>
                            <a:rPr lang="en-US" dirty="0"/>
                            <m:t>×</m:t>
                          </m:r>
                          <m:r>
                            <a:rPr lang="en-US" b="0" i="1" dirty="0" smtClean="0">
                              <a:latin typeface="Cambria Math" panose="02040503050406030204" pitchFamily="18" charset="0"/>
                            </a:rPr>
                            <m:t>10!</m:t>
                          </m:r>
                        </m:den>
                      </m:f>
                    </m:oMath>
                  </m:oMathPara>
                </a14:m>
                <a:endParaRPr lang="en-US" dirty="0"/>
              </a:p>
            </p:txBody>
          </p:sp>
        </mc:Choice>
        <mc:Fallback xmlns="">
          <p:sp>
            <p:nvSpPr>
              <p:cNvPr id="15" name="Hình chữ nhật 14"/>
              <p:cNvSpPr>
                <a:spLocks noRot="1" noChangeAspect="1" noMove="1" noResize="1" noEditPoints="1" noAdjustHandles="1" noChangeArrowheads="1" noChangeShapeType="1" noTextEdit="1"/>
              </p:cNvSpPr>
              <p:nvPr/>
            </p:nvSpPr>
            <p:spPr>
              <a:xfrm>
                <a:off x="6780288" y="4493478"/>
                <a:ext cx="2142640" cy="612732"/>
              </a:xfrm>
              <a:prstGeom prst="rect">
                <a:avLst/>
              </a:prstGeom>
              <a:blipFill rotWithShape="1">
                <a:blip r:embed="rId13"/>
                <a:stretch>
                  <a:fillRect/>
                </a:stretch>
              </a:blipFill>
            </p:spPr>
            <p:txBody>
              <a:bodyPr/>
              <a:lstStyle/>
              <a:p>
                <a:r>
                  <a:rPr lang="en-US">
                    <a:noFill/>
                  </a:rPr>
                  <a:t> </a:t>
                </a:r>
              </a:p>
            </p:txBody>
          </p:sp>
        </mc:Fallback>
      </mc:AlternateContent>
      <p:pic>
        <p:nvPicPr>
          <p:cNvPr id="17" name="Hình ảnh 16"/>
          <p:cNvPicPr>
            <a:picLocks noChangeAspect="1"/>
          </p:cNvPicPr>
          <p:nvPr/>
        </p:nvPicPr>
        <p:blipFill>
          <a:blip r:embed="rId14"/>
          <a:stretch>
            <a:fillRect/>
          </a:stretch>
        </p:blipFill>
        <p:spPr>
          <a:xfrm>
            <a:off x="5390566" y="3775782"/>
            <a:ext cx="5073575" cy="521360"/>
          </a:xfrm>
          <a:prstGeom prst="rect">
            <a:avLst/>
          </a:prstGeom>
          <a:ln>
            <a:noFill/>
          </a:ln>
          <a:effectLst>
            <a:softEdge rad="112500"/>
          </a:effectLst>
        </p:spPr>
      </p:pic>
      <p:sp>
        <p:nvSpPr>
          <p:cNvPr id="2" name="Hình chữ nhật: Góc Tròn 1"/>
          <p:cNvSpPr/>
          <p:nvPr/>
        </p:nvSpPr>
        <p:spPr>
          <a:xfrm>
            <a:off x="513225" y="246874"/>
            <a:ext cx="2724827" cy="545908"/>
          </a:xfrm>
          <a:prstGeom prst="round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err="1">
                <a:solidFill>
                  <a:schemeClr val="tx1"/>
                </a:solidFill>
                <a:latin typeface="Times New Roman" pitchFamily="18" charset="0"/>
                <a:ea typeface="Segoe UI" pitchFamily="34" charset="0"/>
                <a:cs typeface="Times New Roman" pitchFamily="18" charset="0"/>
              </a:rPr>
              <a:t>Hệ</a:t>
            </a:r>
            <a:r>
              <a:rPr lang="en-ZA" sz="2000" dirty="0">
                <a:solidFill>
                  <a:schemeClr val="tx1"/>
                </a:solidFill>
                <a:latin typeface="Times New Roman" pitchFamily="18" charset="0"/>
                <a:ea typeface="Segoe UI" pitchFamily="34" charset="0"/>
                <a:cs typeface="Times New Roman" pitchFamily="18" charset="0"/>
              </a:rPr>
              <a:t> </a:t>
            </a:r>
            <a:r>
              <a:rPr lang="en-ZA" sz="2000" dirty="0" err="1">
                <a:solidFill>
                  <a:schemeClr val="tx1"/>
                </a:solidFill>
                <a:latin typeface="Times New Roman" pitchFamily="18" charset="0"/>
                <a:ea typeface="Segoe UI" pitchFamily="34" charset="0"/>
                <a:cs typeface="Times New Roman" pitchFamily="18" charset="0"/>
              </a:rPr>
              <a:t>thống</a:t>
            </a:r>
            <a:r>
              <a:rPr lang="en-ZA" sz="2000" dirty="0">
                <a:solidFill>
                  <a:schemeClr val="tx1"/>
                </a:solidFill>
                <a:latin typeface="Times New Roman" pitchFamily="18" charset="0"/>
                <a:ea typeface="Segoe UI" pitchFamily="34" charset="0"/>
                <a:cs typeface="Times New Roman" pitchFamily="18" charset="0"/>
              </a:rPr>
              <a:t> </a:t>
            </a:r>
            <a:r>
              <a:rPr lang="en-ZA" sz="2000" dirty="0" err="1">
                <a:solidFill>
                  <a:schemeClr val="tx1"/>
                </a:solidFill>
                <a:latin typeface="Times New Roman" pitchFamily="18" charset="0"/>
                <a:ea typeface="Segoe UI" pitchFamily="34" charset="0"/>
                <a:cs typeface="Times New Roman" pitchFamily="18" charset="0"/>
              </a:rPr>
              <a:t>phụ</a:t>
            </a:r>
            <a:r>
              <a:rPr lang="en-ZA" sz="2000" dirty="0">
                <a:solidFill>
                  <a:schemeClr val="tx1"/>
                </a:solidFill>
                <a:latin typeface="Times New Roman" pitchFamily="18" charset="0"/>
                <a:ea typeface="Segoe UI" pitchFamily="34" charset="0"/>
                <a:cs typeface="Times New Roman" pitchFamily="18" charset="0"/>
              </a:rPr>
              <a:t> </a:t>
            </a:r>
            <a:r>
              <a:rPr lang="en-ZA" sz="2000" dirty="0" err="1">
                <a:solidFill>
                  <a:schemeClr val="tx1"/>
                </a:solidFill>
                <a:latin typeface="Times New Roman" pitchFamily="18" charset="0"/>
                <a:ea typeface="Segoe UI" pitchFamily="34" charset="0"/>
                <a:cs typeface="Times New Roman" pitchFamily="18" charset="0"/>
              </a:rPr>
              <a:t>tr</a:t>
            </a:r>
            <a:r>
              <a:rPr lang="en-US" sz="2000" dirty="0">
                <a:solidFill>
                  <a:schemeClr val="tx1"/>
                </a:solidFill>
                <a:latin typeface="Times New Roman" pitchFamily="18" charset="0"/>
                <a:ea typeface="Segoe UI" pitchFamily="34" charset="0"/>
                <a:cs typeface="Times New Roman" pitchFamily="18" charset="0"/>
              </a:rPr>
              <a:t>ợ</a:t>
            </a:r>
            <a:endParaRPr lang="en-US" sz="2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4" presetClass="exit" presetSubtype="10" fill="hold" nodeType="withEffect">
                                  <p:stCondLst>
                                    <p:cond delay="0"/>
                                  </p:stCondLst>
                                  <p:childTnLst>
                                    <p:animEffect transition="out" filter="randombar(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23</a:t>
            </a:fld>
            <a:endParaRPr lang="en-ZA"/>
          </a:p>
        </p:txBody>
      </p:sp>
      <p:grpSp>
        <p:nvGrpSpPr>
          <p:cNvPr id="9" name="Group 8"/>
          <p:cNvGrpSpPr/>
          <p:nvPr/>
        </p:nvGrpSpPr>
        <p:grpSpPr>
          <a:xfrm>
            <a:off x="8330519" y="6010247"/>
            <a:ext cx="2962275" cy="609600"/>
            <a:chOff x="8330519" y="6010247"/>
            <a:chExt cx="2962275" cy="609600"/>
          </a:xfrm>
        </p:grpSpPr>
        <p:pic>
          <p:nvPicPr>
            <p:cNvPr id="11" name="Picture 10"/>
            <p:cNvPicPr>
              <a:picLocks noChangeAspect="1"/>
            </p:cNvPicPr>
            <p:nvPr/>
          </p:nvPicPr>
          <p:blipFill>
            <a:blip r:embed="rId3"/>
            <a:stretch>
              <a:fillRect/>
            </a:stretch>
          </p:blipFill>
          <p:spPr>
            <a:xfrm>
              <a:off x="8330519" y="6010247"/>
              <a:ext cx="2962275" cy="609600"/>
            </a:xfrm>
            <a:prstGeom prst="rect">
              <a:avLst/>
            </a:prstGeom>
          </p:spPr>
        </p:pic>
        <p:sp>
          <p:nvSpPr>
            <p:cNvPr id="13" name="TextBox 12"/>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8" name="Hình ảnh 7" descr="Ảnh có chứa văn bản&#10;&#10;Mô tả được tạo với mức tin cậy rất ca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525" y="1102476"/>
            <a:ext cx="3550375" cy="5210175"/>
          </a:xfrm>
          <a:prstGeom prst="rect">
            <a:avLst/>
          </a:prstGeom>
        </p:spPr>
      </p:pic>
      <p:pic>
        <p:nvPicPr>
          <p:cNvPr id="10" name="Hình ảnh 9" descr="Ảnh có chứa văn bản&#10;&#10;Mô tả được tạo với mức tin cậy ca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994" y="1102476"/>
            <a:ext cx="3971762" cy="5495925"/>
          </a:xfrm>
          <a:prstGeom prst="rect">
            <a:avLst/>
          </a:prstGeom>
        </p:spPr>
      </p:pic>
      <p:pic>
        <p:nvPicPr>
          <p:cNvPr id="12" name="Hình ảnh 11" descr="Ảnh có chứa văn bản&#10;&#10;Mô tả được tạo với mức tin cậy rất ca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7567" y="211768"/>
            <a:ext cx="8830764" cy="6190366"/>
          </a:xfrm>
          <a:prstGeom prst="rect">
            <a:avLst/>
          </a:prstGeom>
        </p:spPr>
      </p:pic>
      <p:pic>
        <p:nvPicPr>
          <p:cNvPr id="14" name="Hình ảnh 13" descr="Ảnh có chứa trong nhà&#10;&#10;Mô tả được tạo với mức tin cậy ca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2281" y="974245"/>
            <a:ext cx="4121944" cy="54959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Hình ảnh 15"/>
          <p:cNvPicPr>
            <a:picLocks noChangeAspect="1"/>
          </p:cNvPicPr>
          <p:nvPr/>
        </p:nvPicPr>
        <p:blipFill>
          <a:blip r:embed="rId8"/>
          <a:stretch>
            <a:fillRect/>
          </a:stretch>
        </p:blipFill>
        <p:spPr>
          <a:xfrm>
            <a:off x="459619" y="163613"/>
            <a:ext cx="4338292" cy="1173252"/>
          </a:xfrm>
          <a:prstGeom prst="rect">
            <a:avLst/>
          </a:prstGeom>
        </p:spPr>
      </p:pic>
      <p:sp>
        <p:nvSpPr>
          <p:cNvPr id="6" name="Tam giác Cân 5">
            <a:hlinkClick r:id="rId9" action="ppaction://hlinkfile"/>
            <a:extLst>
              <a:ext uri="{FF2B5EF4-FFF2-40B4-BE49-F238E27FC236}">
                <a16:creationId xmlns:a16="http://schemas.microsoft.com/office/drawing/2014/main" id="{8E399E20-7179-41E4-8917-EC3D1F0DBCA6}"/>
              </a:ext>
            </a:extLst>
          </p:cNvPr>
          <p:cNvSpPr/>
          <p:nvPr/>
        </p:nvSpPr>
        <p:spPr>
          <a:xfrm rot="5400000">
            <a:off x="7630781" y="6161875"/>
            <a:ext cx="332330" cy="301552"/>
          </a:xfrm>
          <a:prstGeom prst="triangl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xit" presetSubtype="1" fill="hold" nodeType="clickEffect">
                                  <p:stCondLst>
                                    <p:cond delay="0"/>
                                  </p:stCondLst>
                                  <p:childTnLst>
                                    <p:animEffect transition="out" filter="wheel(1)">
                                      <p:cBhvr>
                                        <p:cTn id="29" dur="2000"/>
                                        <p:tgtEl>
                                          <p:spTgt spid="12"/>
                                        </p:tgtEl>
                                      </p:cBhvr>
                                    </p:animEffect>
                                    <p:set>
                                      <p:cBhvr>
                                        <p:cTn id="30" dur="1" fill="hold">
                                          <p:stCondLst>
                                            <p:cond delay="19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24</a:t>
            </a:fld>
            <a:endParaRPr lang="en-ZA"/>
          </a:p>
        </p:txBody>
      </p:sp>
      <p:grpSp>
        <p:nvGrpSpPr>
          <p:cNvPr id="10" name="Group 9"/>
          <p:cNvGrpSpPr/>
          <p:nvPr/>
        </p:nvGrpSpPr>
        <p:grpSpPr>
          <a:xfrm>
            <a:off x="8330519" y="6010247"/>
            <a:ext cx="2962275" cy="609600"/>
            <a:chOff x="8330519" y="6010247"/>
            <a:chExt cx="2962275" cy="609600"/>
          </a:xfrm>
        </p:grpSpPr>
        <p:pic>
          <p:nvPicPr>
            <p:cNvPr id="14" name="Picture 13"/>
            <p:cNvPicPr>
              <a:picLocks noChangeAspect="1"/>
            </p:cNvPicPr>
            <p:nvPr/>
          </p:nvPicPr>
          <p:blipFill>
            <a:blip r:embed="rId3"/>
            <a:stretch>
              <a:fillRect/>
            </a:stretch>
          </p:blipFill>
          <p:spPr>
            <a:xfrm>
              <a:off x="8330519" y="6010247"/>
              <a:ext cx="2962275" cy="609600"/>
            </a:xfrm>
            <a:prstGeom prst="rect">
              <a:avLst/>
            </a:prstGeom>
          </p:spPr>
        </p:pic>
        <p:sp>
          <p:nvSpPr>
            <p:cNvPr id="15" name="TextBox 14"/>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2" name="TextBox 1"/>
          <p:cNvSpPr txBox="1"/>
          <p:nvPr/>
        </p:nvSpPr>
        <p:spPr>
          <a:xfrm>
            <a:off x="1199958" y="1518557"/>
            <a:ext cx="9315642" cy="4136152"/>
          </a:xfrm>
          <a:prstGeom prst="rect">
            <a:avLst/>
          </a:prstGeom>
          <a:noFill/>
        </p:spPr>
        <p:txBody>
          <a:bodyPr wrap="square" lIns="0" tIns="0" rIns="0" bIns="0" rtlCol="0">
            <a:noAutofit/>
          </a:bodyPr>
          <a:lstStyle/>
          <a:p>
            <a:pPr marL="285750" indent="-285750">
              <a:lnSpc>
                <a:spcPct val="200000"/>
              </a:lnSpc>
              <a:buFont typeface="Arial" panose="020B0604020202020204" pitchFamily="34" charset="0"/>
              <a:buChar char="•"/>
            </a:pPr>
            <a:r>
              <a:rPr lang="en-US" dirty="0" err="1">
                <a:latin typeface="Segoe UI" panose="020B0502040204020203" pitchFamily="34" charset="0"/>
                <a:cs typeface="Segoe UI" panose="020B0502040204020203" pitchFamily="34" charset="0"/>
              </a:rPr>
              <a:t>Biết</a:t>
            </a:r>
            <a:r>
              <a:rPr lang="en-US" dirty="0">
                <a:latin typeface="Segoe UI" panose="020B0502040204020203" pitchFamily="34" charset="0"/>
                <a:cs typeface="Segoe UI" panose="020B0502040204020203" pitchFamily="34" charset="0"/>
              </a:rPr>
              <a:t> c</a:t>
            </a:r>
            <a:r>
              <a:rPr lang="vi-VN" dirty="0">
                <a:latin typeface="Segoe UI" panose="020B0502040204020203" pitchFamily="34" charset="0"/>
                <a:cs typeface="Segoe UI" panose="020B0502040204020203" pitchFamily="34" charset="0"/>
              </a:rPr>
              <a:t>ơ</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chế</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để</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mã</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hóa</a:t>
            </a:r>
            <a:r>
              <a:rPr lang="en-US" dirty="0">
                <a:latin typeface="Segoe UI" panose="020B0502040204020203" pitchFamily="34" charset="0"/>
                <a:cs typeface="Segoe UI" panose="020B0502040204020203" pitchFamily="34" charset="0"/>
              </a:rPr>
              <a:t> – </a:t>
            </a:r>
            <a:r>
              <a:rPr lang="en-US" dirty="0" err="1">
                <a:latin typeface="Segoe UI" panose="020B0502040204020203" pitchFamily="34" charset="0"/>
                <a:cs typeface="Segoe UI" panose="020B0502040204020203" pitchFamily="34" charset="0"/>
              </a:rPr>
              <a:t>dễ</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dàng</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nâng</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cấp</a:t>
            </a:r>
            <a:r>
              <a:rPr lang="en-US" dirty="0">
                <a:latin typeface="Segoe UI" panose="020B0502040204020203" pitchFamily="34" charset="0"/>
                <a:cs typeface="Segoe UI" panose="020B0502040204020203" pitchFamily="34" charset="0"/>
              </a:rPr>
              <a:t> – </a:t>
            </a:r>
            <a:r>
              <a:rPr lang="en-US" dirty="0" err="1">
                <a:latin typeface="Segoe UI" panose="020B0502040204020203" pitchFamily="34" charset="0"/>
                <a:cs typeface="Segoe UI" panose="020B0502040204020203" pitchFamily="34" charset="0"/>
              </a:rPr>
              <a:t>tránh</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lãng</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phí</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thời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gian</a:t>
            </a:r>
            <a:r>
              <a:rPr lang="en-US" dirty="0">
                <a:solidFill>
                  <a:schemeClr val="tx1">
                    <a:lumMod val="75000"/>
                    <a:lumOff val="25000"/>
                  </a:schemeClr>
                </a:solidFill>
                <a:latin typeface="Segoe UI" panose="020B0502040204020203" pitchFamily="34" charset="0"/>
                <a:cs typeface="Segoe UI" panose="020B0502040204020203" pitchFamily="34" charset="0"/>
              </a:rPr>
              <a:t>.</a:t>
            </a:r>
          </a:p>
          <a:p>
            <a:pPr marL="285750" indent="-285750">
              <a:lnSpc>
                <a:spcPct val="200000"/>
              </a:lnSpc>
              <a:buFont typeface="Arial" panose="020B0604020202020204" pitchFamily="34" charset="0"/>
              <a:buChar char="•"/>
            </a:pPr>
            <a:r>
              <a:rPr lang="en-US" dirty="0" err="1">
                <a:latin typeface="Segoe UI" panose="020B0502040204020203" pitchFamily="34" charset="0"/>
                <a:cs typeface="Segoe UI" panose="020B0502040204020203" pitchFamily="34" charset="0"/>
              </a:rPr>
              <a:t>Tìm</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ra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lời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giải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cho</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chính</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mật</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khẩu</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mình</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đặt</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ra.</a:t>
            </a:r>
            <a:endParaRPr lang="en-US" dirty="0">
              <a:latin typeface="Segoe UI" panose="020B0502040204020203" pitchFamily="34" charset="0"/>
              <a:cs typeface="Segoe UI" panose="020B0502040204020203" pitchFamily="34" charset="0"/>
            </a:endParaRPr>
          </a:p>
          <a:p>
            <a:pPr marL="285750" indent="-285750">
              <a:lnSpc>
                <a:spcPct val="200000"/>
              </a:lnSpc>
              <a:buFont typeface="Arial" panose="020B0604020202020204" pitchFamily="34" charset="0"/>
              <a:buChar char="•"/>
            </a:pPr>
            <a:r>
              <a:rPr lang="vi-VN" dirty="0">
                <a:latin typeface="Segoe UI" panose="020B0502040204020203" pitchFamily="34" charset="0"/>
                <a:cs typeface="Segoe UI" panose="020B0502040204020203" pitchFamily="34" charset="0"/>
              </a:rPr>
              <a:t>Không nên </a:t>
            </a:r>
            <a:r>
              <a:rPr lang="vi-VN" dirty="0" err="1">
                <a:latin typeface="Segoe UI" panose="020B0502040204020203" pitchFamily="34" charset="0"/>
                <a:cs typeface="Segoe UI" panose="020B0502040204020203" pitchFamily="34" charset="0"/>
              </a:rPr>
              <a:t>quá</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tự</a:t>
            </a:r>
            <a:r>
              <a:rPr lang="vi-VN" dirty="0">
                <a:latin typeface="Segoe UI" panose="020B0502040204020203" pitchFamily="34" charset="0"/>
                <a:cs typeface="Segoe UI" panose="020B0502040204020203" pitchFamily="34" charset="0"/>
              </a:rPr>
              <a:t> tin </a:t>
            </a:r>
            <a:r>
              <a:rPr lang="vi-VN" dirty="0" err="1">
                <a:latin typeface="Segoe UI" panose="020B0502040204020203" pitchFamily="34" charset="0"/>
                <a:cs typeface="Segoe UI" panose="020B0502040204020203" pitchFamily="34" charset="0"/>
              </a:rPr>
              <a:t>vào</a:t>
            </a:r>
            <a:r>
              <a:rPr lang="vi-VN" dirty="0">
                <a:latin typeface="Segoe UI" panose="020B0502040204020203" pitchFamily="34" charset="0"/>
                <a:cs typeface="Segoe UI" panose="020B0502040204020203" pitchFamily="34" charset="0"/>
              </a:rPr>
              <a:t> 1 </a:t>
            </a:r>
            <a:r>
              <a:rPr lang="vi-VN" dirty="0" err="1">
                <a:latin typeface="Segoe UI" panose="020B0502040204020203" pitchFamily="34" charset="0"/>
                <a:cs typeface="Segoe UI" panose="020B0502040204020203" pitchFamily="34" charset="0"/>
              </a:rPr>
              <a:t>loại</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mật</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mã</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đặc</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biệt</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là</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loại</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mật</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mã</a:t>
            </a:r>
            <a:r>
              <a:rPr lang="vi-VN" dirty="0">
                <a:latin typeface="Segoe UI" panose="020B0502040204020203" pitchFamily="34" charset="0"/>
                <a:cs typeface="Segoe UI" panose="020B0502040204020203" pitchFamily="34" charset="0"/>
              </a:rPr>
              <a:t> chưa </a:t>
            </a:r>
            <a:r>
              <a:rPr lang="vi-VN" dirty="0" err="1">
                <a:latin typeface="Segoe UI" panose="020B0502040204020203" pitchFamily="34" charset="0"/>
                <a:cs typeface="Segoe UI" panose="020B0502040204020203" pitchFamily="34" charset="0"/>
              </a:rPr>
              <a:t>tìm</a:t>
            </a:r>
            <a:r>
              <a:rPr lang="vi-VN" dirty="0">
                <a:latin typeface="Segoe UI" panose="020B0502040204020203" pitchFamily="34" charset="0"/>
                <a:cs typeface="Segoe UI" panose="020B0502040204020203" pitchFamily="34" charset="0"/>
              </a:rPr>
              <a:t> ra </a:t>
            </a:r>
            <a:r>
              <a:rPr lang="vi-VN" dirty="0" err="1">
                <a:latin typeface="Segoe UI" panose="020B0502040204020203" pitchFamily="34" charset="0"/>
                <a:cs typeface="Segoe UI" panose="020B0502040204020203" pitchFamily="34" charset="0"/>
              </a:rPr>
              <a:t>cách</a:t>
            </a:r>
            <a:r>
              <a:rPr lang="vi-VN" dirty="0">
                <a:latin typeface="Segoe UI" panose="020B0502040204020203" pitchFamily="34" charset="0"/>
                <a:cs typeface="Segoe UI" panose="020B0502040204020203" pitchFamily="34" charset="0"/>
              </a:rPr>
              <a:t> </a:t>
            </a:r>
            <a:r>
              <a:rPr lang="vi-VN" dirty="0" err="1">
                <a:latin typeface="Segoe UI" panose="020B0502040204020203" pitchFamily="34" charset="0"/>
                <a:cs typeface="Segoe UI" panose="020B0502040204020203" pitchFamily="34" charset="0"/>
              </a:rPr>
              <a:t>giải</a:t>
            </a:r>
            <a:r>
              <a:rPr lang="en-US" dirty="0">
                <a:latin typeface="Segoe UI" panose="020B0502040204020203" pitchFamily="34" charset="0"/>
                <a:cs typeface="Segoe UI" panose="020B0502040204020203" pitchFamily="34" charset="0"/>
              </a:rPr>
              <a:t>.</a:t>
            </a:r>
            <a:endParaRPr lang="vi-VN" dirty="0">
              <a:latin typeface="Segoe UI" panose="020B0502040204020203" pitchFamily="34" charset="0"/>
              <a:cs typeface="Segoe UI" panose="020B0502040204020203" pitchFamily="34" charset="0"/>
            </a:endParaRPr>
          </a:p>
          <a:p>
            <a:pPr marL="285750" indent="-285750">
              <a:lnSpc>
                <a:spcPct val="200000"/>
              </a:lnSpc>
              <a:buFont typeface="Arial" panose="020B0604020202020204" pitchFamily="34" charset="0"/>
              <a:buChar char="•"/>
            </a:pPr>
            <a:r>
              <a:rPr lang="en-US" dirty="0" err="1">
                <a:latin typeface="Segoe UI" panose="020B0502040204020203" pitchFamily="34" charset="0"/>
                <a:cs typeface="Segoe UI" panose="020B0502040204020203" pitchFamily="34" charset="0"/>
              </a:rPr>
              <a:t>Một</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bài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học</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lớn</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cho</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ngành</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giải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mã</a:t>
            </a:r>
            <a:r>
              <a:rPr lang="en-US" dirty="0">
                <a:latin typeface="Segoe UI" panose="020B0502040204020203" pitchFamily="34" charset="0"/>
                <a:cs typeface="Segoe UI" panose="020B0502040204020203" pitchFamily="34" charset="0"/>
              </a:rPr>
              <a:t>.</a:t>
            </a:r>
          </a:p>
          <a:p>
            <a:pPr marL="285750" indent="-285750">
              <a:lnSpc>
                <a:spcPct val="200000"/>
              </a:lnSpc>
              <a:buFont typeface="Arial" panose="020B0604020202020204" pitchFamily="34" charset="0"/>
              <a:buChar char="•"/>
            </a:pPr>
            <a:r>
              <a:rPr lang="en-US" dirty="0" err="1">
                <a:latin typeface="Segoe UI" panose="020B0502040204020203" pitchFamily="34" charset="0"/>
                <a:cs typeface="Segoe UI" panose="020B0502040204020203" pitchFamily="34" charset="0"/>
              </a:rPr>
              <a:t>Cột</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mốc</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lớn</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của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ngành</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bảo</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mật</a:t>
            </a:r>
            <a:r>
              <a:rPr lang="en-US" dirty="0">
                <a:latin typeface="Segoe UI" panose="020B0502040204020203" pitchFamily="34" charset="0"/>
                <a:cs typeface="Segoe UI" panose="020B0502040204020203" pitchFamily="34" charset="0"/>
              </a:rPr>
              <a:t>.</a:t>
            </a:r>
          </a:p>
          <a:p>
            <a:pPr>
              <a:lnSpc>
                <a:spcPct val="200000"/>
              </a:lnSpc>
            </a:pPr>
            <a:endParaRPr lang="en-US" dirty="0">
              <a:latin typeface="Segoe UI" panose="020B0502040204020203" pitchFamily="34" charset="0"/>
              <a:cs typeface="Segoe UI" panose="020B0502040204020203" pitchFamily="34" charset="0"/>
            </a:endParaRPr>
          </a:p>
        </p:txBody>
      </p:sp>
      <p:sp>
        <p:nvSpPr>
          <p:cNvPr id="16" name="Title 1"/>
          <p:cNvSpPr txBox="1"/>
          <p:nvPr/>
        </p:nvSpPr>
        <p:spPr>
          <a:xfrm>
            <a:off x="838200" y="508738"/>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Bài học t</a:t>
            </a:r>
            <a:r>
              <a:rPr lang="en-US" sz="3600">
                <a:solidFill>
                  <a:srgbClr val="004D86"/>
                </a:solidFill>
                <a:latin typeface="Segoe UI" pitchFamily="34" charset="0"/>
                <a:ea typeface="Segoe UI" pitchFamily="34" charset="0"/>
                <a:cs typeface="Segoe UI" pitchFamily="34" charset="0"/>
              </a:rPr>
              <a:t>ừ enigma</a:t>
            </a:r>
            <a:endParaRPr lang="en-ZA" sz="3600">
              <a:solidFill>
                <a:srgbClr val="004D86"/>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25</a:t>
            </a:fld>
            <a:endParaRPr lang="en-ZA"/>
          </a:p>
        </p:txBody>
      </p:sp>
      <p:grpSp>
        <p:nvGrpSpPr>
          <p:cNvPr id="4" name="Group 3"/>
          <p:cNvGrpSpPr/>
          <p:nvPr/>
        </p:nvGrpSpPr>
        <p:grpSpPr>
          <a:xfrm>
            <a:off x="8330519" y="6010247"/>
            <a:ext cx="2962275" cy="609600"/>
            <a:chOff x="8330519" y="6010247"/>
            <a:chExt cx="2962275" cy="609600"/>
          </a:xfrm>
        </p:grpSpPr>
        <p:pic>
          <p:nvPicPr>
            <p:cNvPr id="5" name="Picture 4"/>
            <p:cNvPicPr>
              <a:picLocks noChangeAspect="1"/>
            </p:cNvPicPr>
            <p:nvPr/>
          </p:nvPicPr>
          <p:blipFill>
            <a:blip r:embed="rId2"/>
            <a:stretch>
              <a:fillRect/>
            </a:stretch>
          </p:blipFill>
          <p:spPr>
            <a:xfrm>
              <a:off x="8330519" y="6010247"/>
              <a:ext cx="2962275" cy="609600"/>
            </a:xfrm>
            <a:prstGeom prst="rect">
              <a:avLst/>
            </a:prstGeom>
          </p:spPr>
        </p:pic>
        <p:sp>
          <p:nvSpPr>
            <p:cNvPr id="6" name="TextBox 5"/>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0" name="Rectangle 9"/>
          <p:cNvSpPr>
            <a:spLocks noGrp="1" noRot="1" noChangeAspect="1" noMove="1" noResize="1" noEditPoints="1" noAdjustHandles="1" noChangeArrowheads="1" noChangeShapeType="1" noTextEdit="1"/>
          </p:cNvSpPr>
          <p:nvPr/>
        </p:nvSpPr>
        <p:spPr>
          <a:xfrm>
            <a:off x="10160" y="0"/>
            <a:ext cx="2013557" cy="6858000"/>
          </a:xfrm>
          <a:prstGeom prst="rect">
            <a:avLst/>
          </a:prstGeom>
          <a:solidFill>
            <a:srgbClr val="4E4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êu đề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vi-VN" sz="2600">
                <a:solidFill>
                  <a:srgbClr val="FFFFFF"/>
                </a:solidFill>
                <a:latin typeface="Times New Roman"/>
                <a:cs typeface="Times New Roman"/>
              </a:rPr>
              <a:t>Quá trình giải mã Engima</a:t>
            </a:r>
          </a:p>
        </p:txBody>
      </p:sp>
      <p:pic>
        <p:nvPicPr>
          <p:cNvPr id="8" name="Hình ảnh 3" descr="Ảnh có chứa người, ngoài trời&#10;&#10;Mô tả được tạo với mức tin cậy rất cao"/>
          <p:cNvPicPr>
            <a:picLocks noChangeAspect="1"/>
          </p:cNvPicPr>
          <p:nvPr/>
        </p:nvPicPr>
        <p:blipFill>
          <a:blip r:embed="rId3"/>
          <a:stretch>
            <a:fillRect/>
          </a:stretch>
        </p:blipFill>
        <p:spPr>
          <a:xfrm>
            <a:off x="4038600" y="1405625"/>
            <a:ext cx="7188199" cy="4043361"/>
          </a:xfrm>
          <a:prstGeom prst="rect">
            <a:avLst/>
          </a:prstGeom>
        </p:spPr>
      </p:pic>
    </p:spTree>
  </p:cSld>
  <p:clrMapOvr>
    <a:masterClrMapping/>
  </p:clrMapOvr>
  <p:transition>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26</a:t>
            </a:fld>
            <a:endParaRPr lang="en-ZA"/>
          </a:p>
        </p:txBody>
      </p:sp>
      <p:grpSp>
        <p:nvGrpSpPr>
          <p:cNvPr id="4" name="Group 3"/>
          <p:cNvGrpSpPr/>
          <p:nvPr/>
        </p:nvGrpSpPr>
        <p:grpSpPr>
          <a:xfrm>
            <a:off x="8330519" y="6010247"/>
            <a:ext cx="2962275" cy="609600"/>
            <a:chOff x="8330519" y="6010247"/>
            <a:chExt cx="2962275" cy="609600"/>
          </a:xfrm>
        </p:grpSpPr>
        <p:pic>
          <p:nvPicPr>
            <p:cNvPr id="5" name="Picture 4"/>
            <p:cNvPicPr>
              <a:picLocks noChangeAspect="1"/>
            </p:cNvPicPr>
            <p:nvPr/>
          </p:nvPicPr>
          <p:blipFill>
            <a:blip r:embed="rId3"/>
            <a:stretch>
              <a:fillRect/>
            </a:stretch>
          </p:blipFill>
          <p:spPr>
            <a:xfrm>
              <a:off x="8330519" y="6010247"/>
              <a:ext cx="2962275" cy="609600"/>
            </a:xfrm>
            <a:prstGeom prst="rect">
              <a:avLst/>
            </a:prstGeom>
          </p:spPr>
        </p:pic>
        <p:sp>
          <p:nvSpPr>
            <p:cNvPr id="6" name="TextBox 5"/>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7" name="Tiêu đề 1"/>
          <p:cNvSpPr>
            <a:spLocks noGrp="1"/>
          </p:cNvSpPr>
          <p:nvPr>
            <p:ph type="title"/>
          </p:nvPr>
        </p:nvSpPr>
        <p:spPr>
          <a:xfrm>
            <a:off x="556532" y="643467"/>
            <a:ext cx="11210925" cy="744836"/>
          </a:xfrm>
        </p:spPr>
        <p:txBody>
          <a:bodyPr>
            <a:normAutofit/>
          </a:bodyPr>
          <a:lstStyle/>
          <a:p>
            <a:pPr algn="ctr"/>
            <a:r>
              <a:rPr lang="vi-VN" sz="3200" dirty="0" err="1">
                <a:solidFill>
                  <a:schemeClr val="bg1"/>
                </a:solidFill>
                <a:latin typeface="Times New Roman"/>
                <a:cs typeface="Times New Roman"/>
              </a:rPr>
              <a:t>Nhóm</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giải</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mã</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Enigma</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đầu</a:t>
            </a:r>
            <a:r>
              <a:rPr lang="vi-VN" sz="3200" dirty="0">
                <a:solidFill>
                  <a:schemeClr val="bg1"/>
                </a:solidFill>
                <a:latin typeface="Times New Roman"/>
                <a:cs typeface="Times New Roman"/>
              </a:rPr>
              <a:t> tiên</a:t>
            </a:r>
            <a:endParaRPr lang="vi-VN" sz="3200" dirty="0">
              <a:solidFill>
                <a:schemeClr val="bg1"/>
              </a:solidFill>
            </a:endParaRPr>
          </a:p>
        </p:txBody>
      </p:sp>
      <p:pic>
        <p:nvPicPr>
          <p:cNvPr id="8" name="Hình ảnh 3" descr="Ảnh có chứa người, người đàn ông, ảnh, đứng&#10;&#10;Mô tả được tạo với mức tin cậy rất cao"/>
          <p:cNvPicPr>
            <a:picLocks noChangeAspect="1"/>
          </p:cNvPicPr>
          <p:nvPr/>
        </p:nvPicPr>
        <p:blipFill rotWithShape="1">
          <a:blip r:embed="rId4"/>
          <a:srcRect t="3868" b="11862"/>
          <a:stretch>
            <a:fillRect/>
          </a:stretch>
        </p:blipFill>
        <p:spPr>
          <a:xfrm>
            <a:off x="2190061" y="1675227"/>
            <a:ext cx="7811877" cy="4394199"/>
          </a:xfrm>
          <a:prstGeom prst="rect">
            <a:avLst/>
          </a:prstGeom>
        </p:spPr>
      </p:pic>
      <p:sp>
        <p:nvSpPr>
          <p:cNvPr id="11" name="Rectangle 11"/>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êu đề 1"/>
          <p:cNvSpPr>
            <a:spLocks noGrp="1"/>
          </p:cNvSpPr>
          <p:nvPr/>
        </p:nvSpPr>
        <p:spPr>
          <a:xfrm>
            <a:off x="683532" y="636482"/>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dirty="0" err="1">
                <a:solidFill>
                  <a:schemeClr val="bg1"/>
                </a:solidFill>
                <a:latin typeface="Times New Roman"/>
                <a:cs typeface="Times New Roman"/>
              </a:rPr>
              <a:t>Nhóm</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giải</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mã</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Enigma</a:t>
            </a:r>
            <a:r>
              <a:rPr lang="vi-VN" sz="3200" dirty="0">
                <a:solidFill>
                  <a:schemeClr val="bg1"/>
                </a:solidFill>
                <a:latin typeface="Times New Roman"/>
                <a:cs typeface="Times New Roman"/>
              </a:rPr>
              <a:t> </a:t>
            </a:r>
            <a:r>
              <a:rPr lang="vi-VN" sz="3200" dirty="0" err="1">
                <a:solidFill>
                  <a:schemeClr val="bg1"/>
                </a:solidFill>
                <a:latin typeface="Times New Roman"/>
                <a:cs typeface="Times New Roman"/>
              </a:rPr>
              <a:t>đầu</a:t>
            </a:r>
            <a:r>
              <a:rPr lang="vi-VN" sz="3200" dirty="0">
                <a:solidFill>
                  <a:schemeClr val="bg1"/>
                </a:solidFill>
                <a:latin typeface="Times New Roman"/>
                <a:cs typeface="Times New Roman"/>
              </a:rPr>
              <a:t> tiên</a:t>
            </a:r>
            <a:endParaRPr lang="vi-VN" sz="3200" dirty="0">
              <a:solidFill>
                <a:schemeClr val="bg1"/>
              </a:solidFill>
            </a:endParaRPr>
          </a:p>
        </p:txBody>
      </p:sp>
    </p:spTree>
  </p:cSld>
  <p:clrMapOvr>
    <a:masterClrMapping/>
  </p:clrMapOvr>
  <p:transition>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Blank</a:t>
            </a:r>
          </a:p>
        </p:txBody>
      </p:sp>
      <p:sp>
        <p:nvSpPr>
          <p:cNvPr id="3"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27</a:t>
            </a:fld>
            <a:endParaRPr lang="en-ZA"/>
          </a:p>
        </p:txBody>
      </p:sp>
      <p:grpSp>
        <p:nvGrpSpPr>
          <p:cNvPr id="4" name="Group 3"/>
          <p:cNvGrpSpPr/>
          <p:nvPr/>
        </p:nvGrpSpPr>
        <p:grpSpPr>
          <a:xfrm>
            <a:off x="8330519" y="6010247"/>
            <a:ext cx="2962275" cy="609600"/>
            <a:chOff x="8330519" y="6010247"/>
            <a:chExt cx="2962275" cy="609600"/>
          </a:xfrm>
        </p:grpSpPr>
        <p:pic>
          <p:nvPicPr>
            <p:cNvPr id="5" name="Picture 4"/>
            <p:cNvPicPr>
              <a:picLocks noChangeAspect="1"/>
            </p:cNvPicPr>
            <p:nvPr/>
          </p:nvPicPr>
          <p:blipFill>
            <a:blip r:embed="rId3"/>
            <a:stretch>
              <a:fillRect/>
            </a:stretch>
          </p:blipFill>
          <p:spPr>
            <a:xfrm>
              <a:off x="8330519" y="6010247"/>
              <a:ext cx="2962275" cy="609600"/>
            </a:xfrm>
            <a:prstGeom prst="rect">
              <a:avLst/>
            </a:prstGeom>
          </p:spPr>
        </p:pic>
        <p:sp>
          <p:nvSpPr>
            <p:cNvPr id="6" name="TextBox 5"/>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25" name="Rectangle 24"/>
          <p:cNvSpPr>
            <a:spLocks noGrp="1" noRot="1" noChangeAspect="1" noMove="1" noResize="1" noEditPoints="1" noAdjustHandles="1" noChangeArrowheads="1" noChangeShapeType="1" noTextEdit="1"/>
          </p:cNvSpPr>
          <p:nvPr/>
        </p:nvSpPr>
        <p:spPr>
          <a:xfrm>
            <a:off x="0" y="0"/>
            <a:ext cx="2013557" cy="6858000"/>
          </a:xfrm>
          <a:prstGeom prst="rect">
            <a:avLst/>
          </a:prstGeom>
          <a:solidFill>
            <a:srgbClr val="363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êu đề 1"/>
          <p:cNvSpPr>
            <a:spLocks noGrp="1"/>
          </p:cNvSpPr>
          <p:nvPr>
            <p:ph type="title"/>
          </p:nvPr>
        </p:nvSpPr>
        <p:spPr>
          <a:xfrm>
            <a:off x="484669" y="2074363"/>
            <a:ext cx="2907765"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100" kern="1200" dirty="0" err="1">
                <a:solidFill>
                  <a:srgbClr val="FFFFFF"/>
                </a:solidFill>
                <a:latin typeface="Times New Roman" panose="02020603050405020304" pitchFamily="18" charset="0"/>
                <a:cs typeface="Times New Roman" panose="02020603050405020304" pitchFamily="18" charset="0"/>
              </a:rPr>
              <a:t>Thiên</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kern="1200" dirty="0" err="1">
                <a:solidFill>
                  <a:srgbClr val="FFFFFF"/>
                </a:solidFill>
                <a:latin typeface="Times New Roman" panose="02020603050405020304" pitchFamily="18" charset="0"/>
                <a:cs typeface="Times New Roman" panose="02020603050405020304" pitchFamily="18" charset="0"/>
              </a:rPr>
              <a:t>tài</a:t>
            </a:r>
            <a:r>
              <a:rPr lang="en-US" sz="2100" kern="1200">
                <a:solidFill>
                  <a:srgbClr val="FFFFFF"/>
                </a:solidFill>
                <a:latin typeface="Times New Roman" panose="02020603050405020304" pitchFamily="18" charset="0"/>
                <a:cs typeface="Times New Roman" panose="02020603050405020304" pitchFamily="18" charset="0"/>
              </a:rPr>
              <a:t> Marian Rejewski</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kern="1200" dirty="0" err="1">
                <a:solidFill>
                  <a:srgbClr val="FFFFFF"/>
                </a:solidFill>
                <a:latin typeface="Times New Roman" panose="02020603050405020304" pitchFamily="18" charset="0"/>
                <a:cs typeface="Times New Roman" panose="02020603050405020304" pitchFamily="18" charset="0"/>
              </a:rPr>
              <a:t>đã</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kern="1200" dirty="0" err="1">
                <a:solidFill>
                  <a:srgbClr val="FFFFFF"/>
                </a:solidFill>
                <a:latin typeface="Times New Roman" panose="02020603050405020304" pitchFamily="18" charset="0"/>
                <a:cs typeface="Times New Roman" panose="02020603050405020304" pitchFamily="18" charset="0"/>
              </a:rPr>
              <a:t>giải</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kern="1200" dirty="0" err="1">
                <a:solidFill>
                  <a:srgbClr val="FFFFFF"/>
                </a:solidFill>
                <a:latin typeface="Times New Roman" panose="02020603050405020304" pitchFamily="18" charset="0"/>
                <a:cs typeface="Times New Roman" panose="02020603050405020304" pitchFamily="18" charset="0"/>
              </a:rPr>
              <a:t>mã</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kern="1200" dirty="0" err="1">
                <a:solidFill>
                  <a:srgbClr val="FFFFFF"/>
                </a:solidFill>
                <a:latin typeface="Times New Roman" panose="02020603050405020304" pitchFamily="18" charset="0"/>
                <a:cs typeface="Times New Roman" panose="02020603050405020304" pitchFamily="18" charset="0"/>
              </a:rPr>
              <a:t>thành</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công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máy</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dirty="0">
                <a:solidFill>
                  <a:srgbClr val="FFFFFF"/>
                </a:solidFill>
                <a:latin typeface="Times New Roman" panose="02020603050405020304" pitchFamily="18" charset="0"/>
                <a:cs typeface="Times New Roman" panose="02020603050405020304" pitchFamily="18" charset="0"/>
              </a:rPr>
              <a:t>Enigma </a:t>
            </a:r>
            <a:r>
              <a:rPr lang="en-US" sz="2100" dirty="0" err="1">
                <a:solidFill>
                  <a:srgbClr val="FFFFFF"/>
                </a:solidFill>
                <a:latin typeface="Times New Roman" panose="02020603050405020304" pitchFamily="18" charset="0"/>
                <a:cs typeface="Times New Roman" panose="02020603050405020304" pitchFamily="18" charset="0"/>
              </a:rPr>
              <a:t>từ</a:t>
            </a:r>
            <a:r>
              <a:rPr lang="en-US" sz="2100" kern="1200" dirty="0">
                <a:solidFill>
                  <a:srgbClr val="FFFFFF"/>
                </a:solidFill>
                <a:latin typeface="Times New Roman" panose="02020603050405020304" pitchFamily="18" charset="0"/>
                <a:cs typeface="Times New Roman" panose="02020603050405020304" pitchFamily="18" charset="0"/>
              </a:rPr>
              <a:t> </a:t>
            </a:r>
            <a:r>
              <a:rPr lang="en-US" sz="2100" kern="1200" dirty="0" err="1">
                <a:solidFill>
                  <a:srgbClr val="FFFFFF"/>
                </a:solidFill>
                <a:latin typeface="Times New Roman" panose="02020603050405020304" pitchFamily="18" charset="0"/>
                <a:cs typeface="Times New Roman" panose="02020603050405020304" pitchFamily="18" charset="0"/>
              </a:rPr>
              <a:t>toán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xác</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suất</a:t>
            </a:r>
            <a:endParaRPr lang="en-US" sz="2100" kern="1200" dirty="0" err="1">
              <a:solidFill>
                <a:srgbClr val="FFFFFF"/>
              </a:solidFill>
              <a:latin typeface="Times New Roman" panose="02020603050405020304" pitchFamily="18" charset="0"/>
              <a:cs typeface="Times New Roman" panose="02020603050405020304" pitchFamily="18" charset="0"/>
            </a:endParaRPr>
          </a:p>
        </p:txBody>
      </p:sp>
      <p:pic>
        <p:nvPicPr>
          <p:cNvPr id="8" name="Chỗ dành sẵn cho Hình ảnh 7" descr="Ảnh có chứa trong nhà&#10;&#10;Mô tả được tạo với mức tin cậy rất cao"/>
          <p:cNvPicPr>
            <a:picLocks noGrp="1" noChangeAspect="1"/>
          </p:cNvPicPr>
          <p:nvPr>
            <p:ph type="pic" idx="1"/>
          </p:nvPr>
        </p:nvPicPr>
        <p:blipFill rotWithShape="1">
          <a:blip r:embed="rId4"/>
          <a:srcRect l="2508" r="2508"/>
          <a:stretch>
            <a:fillRect/>
          </a:stretch>
        </p:blipFill>
        <p:spPr>
          <a:xfrm>
            <a:off x="4510268" y="961812"/>
            <a:ext cx="6244863" cy="4930987"/>
          </a:xfrm>
          <a:prstGeom prst="rect">
            <a:avLst/>
          </a:prstGeom>
        </p:spPr>
      </p:pic>
    </p:spTree>
  </p:cSld>
  <p:clrMapOvr>
    <a:masterClrMapping/>
  </p:clrMapOvr>
  <p:transition>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Blank</a:t>
            </a:r>
          </a:p>
        </p:txBody>
      </p:sp>
      <p:sp>
        <p:nvSpPr>
          <p:cNvPr id="3"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28</a:t>
            </a:fld>
            <a:endParaRPr lang="en-ZA"/>
          </a:p>
        </p:txBody>
      </p:sp>
      <p:grpSp>
        <p:nvGrpSpPr>
          <p:cNvPr id="4" name="Group 3"/>
          <p:cNvGrpSpPr/>
          <p:nvPr/>
        </p:nvGrpSpPr>
        <p:grpSpPr>
          <a:xfrm>
            <a:off x="8330519" y="6010247"/>
            <a:ext cx="2962275" cy="609600"/>
            <a:chOff x="8330519" y="6010247"/>
            <a:chExt cx="2962275" cy="609600"/>
          </a:xfrm>
        </p:grpSpPr>
        <p:pic>
          <p:nvPicPr>
            <p:cNvPr id="5" name="Picture 4"/>
            <p:cNvPicPr>
              <a:picLocks noChangeAspect="1"/>
            </p:cNvPicPr>
            <p:nvPr/>
          </p:nvPicPr>
          <p:blipFill>
            <a:blip r:embed="rId3"/>
            <a:stretch>
              <a:fillRect/>
            </a:stretch>
          </p:blipFill>
          <p:spPr>
            <a:xfrm>
              <a:off x="8330519" y="6010247"/>
              <a:ext cx="2962275" cy="609600"/>
            </a:xfrm>
            <a:prstGeom prst="rect">
              <a:avLst/>
            </a:prstGeom>
          </p:spPr>
        </p:pic>
        <p:sp>
          <p:nvSpPr>
            <p:cNvPr id="6" name="TextBox 5"/>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2" name="Rectangle 11"/>
          <p:cNvSpPr>
            <a:spLocks noGrp="1" noRot="1" noChangeAspect="1" noMove="1" noResize="1" noEditPoints="1" noAdjustHandles="1" noChangeArrowheads="1" noChangeShapeType="1" noTextEdit="1"/>
          </p:cNvSpPr>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êu đề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latin typeface="Times New Roman" panose="02020603050405020304" pitchFamily="18" charset="0"/>
                <a:cs typeface="Times New Roman" panose="02020603050405020304" pitchFamily="18" charset="0"/>
              </a:rPr>
              <a:t>Người</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Đức</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cải</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tiến</a:t>
            </a:r>
            <a:r>
              <a:rPr lang="en-US" sz="5400">
                <a:solidFill>
                  <a:srgbClr val="FFFFFF"/>
                </a:solidFill>
                <a:latin typeface="Times New Roman" panose="02020603050405020304" pitchFamily="18" charset="0"/>
                <a:cs typeface="Times New Roman" panose="02020603050405020304" pitchFamily="18" charset="0"/>
              </a:rPr>
              <a:t> Enigma</a:t>
            </a:r>
            <a:endParaRPr lang="en-US" sz="5400" dirty="0">
              <a:solidFill>
                <a:srgbClr val="FFFFFF"/>
              </a:solidFill>
              <a:latin typeface="Times New Roman" panose="02020603050405020304" pitchFamily="18" charset="0"/>
              <a:cs typeface="Times New Roman" panose="02020603050405020304" pitchFamily="18" charset="0"/>
            </a:endParaRPr>
          </a:p>
        </p:txBody>
      </p:sp>
      <p:cxnSp>
        <p:nvCxnSpPr>
          <p:cNvPr id="14" name="Straight Connector 13"/>
          <p:cNvCxnSpPr>
            <a:cxnSpLocks noGrp="1" noRot="1" noChangeAspect="1" noMove="1" noResize="1" noEditPoints="1" noAdjustHandles="1" noChangeArrowheads="1" noChangeShapeType="1"/>
          </p:cNvCxnSpPr>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hỗ dành sẵn cho Nội dung 7" descr="Ảnh có chứa trong nhà, bàn phím, máy đánh chữ, bàn&#10;&#10;Mô tả được tạo với mức tin cậy rất cao"/>
          <p:cNvPicPr>
            <a:picLocks noGrp="1" noChangeAspect="1"/>
          </p:cNvPicPr>
          <p:nvPr>
            <p:ph sz="half" idx="2"/>
          </p:nvPr>
        </p:nvPicPr>
        <p:blipFill>
          <a:blip r:embed="rId4"/>
          <a:stretch>
            <a:fillRect/>
          </a:stretch>
        </p:blipFill>
        <p:spPr>
          <a:xfrm>
            <a:off x="331567" y="2604724"/>
            <a:ext cx="5455917" cy="3641824"/>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Hình ảnh 5" descr="Ảnh có chứa trong nhà, bàn, máy tính, đang ngồi&#10;&#10;Mô tả được tạo với mức tin cậy rất cao"/>
          <p:cNvPicPr>
            <a:picLocks noGrp="1" noChangeAspect="1"/>
          </p:cNvPicPr>
          <p:nvPr>
            <p:ph sz="half" idx="1"/>
          </p:nvPr>
        </p:nvPicPr>
        <p:blipFill>
          <a:blip r:embed="rId5"/>
          <a:stretch>
            <a:fillRect/>
          </a:stretch>
        </p:blipFill>
        <p:spPr>
          <a:xfrm>
            <a:off x="6445073" y="2891160"/>
            <a:ext cx="5455917" cy="3068952"/>
          </a:xfrm>
          <a:prstGeom prst="rect">
            <a:avLst/>
          </a:prstGeom>
        </p:spPr>
      </p:pic>
    </p:spTree>
  </p:cSld>
  <p:clrMapOvr>
    <a:masterClrMapping/>
  </p:clrMapOvr>
  <p:transition>
    <p:cover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29</a:t>
            </a:fld>
            <a:endParaRPr lang="en-ZA"/>
          </a:p>
        </p:txBody>
      </p:sp>
      <p:grpSp>
        <p:nvGrpSpPr>
          <p:cNvPr id="4" name="Group 3"/>
          <p:cNvGrpSpPr/>
          <p:nvPr/>
        </p:nvGrpSpPr>
        <p:grpSpPr>
          <a:xfrm>
            <a:off x="8330519" y="6010247"/>
            <a:ext cx="2962275" cy="609600"/>
            <a:chOff x="8330519" y="6010247"/>
            <a:chExt cx="2962275" cy="609600"/>
          </a:xfrm>
        </p:grpSpPr>
        <p:pic>
          <p:nvPicPr>
            <p:cNvPr id="5" name="Picture 4"/>
            <p:cNvPicPr>
              <a:picLocks noChangeAspect="1"/>
            </p:cNvPicPr>
            <p:nvPr/>
          </p:nvPicPr>
          <p:blipFill>
            <a:blip r:embed="rId3"/>
            <a:stretch>
              <a:fillRect/>
            </a:stretch>
          </p:blipFill>
          <p:spPr>
            <a:xfrm>
              <a:off x="8330519" y="6010247"/>
              <a:ext cx="2962275" cy="609600"/>
            </a:xfrm>
            <a:prstGeom prst="rect">
              <a:avLst/>
            </a:prstGeom>
          </p:spPr>
        </p:pic>
        <p:sp>
          <p:nvSpPr>
            <p:cNvPr id="6" name="TextBox 5"/>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9" name="Rectangle 8"/>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êu đề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Times New Roman" panose="02020603050405020304" pitchFamily="18" charset="0"/>
                <a:cs typeface="Times New Roman" panose="02020603050405020304" pitchFamily="18" charset="0"/>
              </a:rPr>
              <a:t>Balan bị xâm lược. Sự hợp tác đi tới tương lai:"Turing Bombe"</a:t>
            </a:r>
          </a:p>
        </p:txBody>
      </p:sp>
      <p:pic>
        <p:nvPicPr>
          <p:cNvPr id="8" name="Hình ảnh 4" descr="Ảnh có chứa trong nhà, máy tính, bàn, bàn phím&#10;&#10;Mô tả được tạo với mức tin cậy rất cao"/>
          <p:cNvPicPr>
            <a:picLocks noChangeAspect="1"/>
          </p:cNvPicPr>
          <p:nvPr/>
        </p:nvPicPr>
        <p:blipFill>
          <a:blip r:embed="rId4"/>
          <a:stretch>
            <a:fillRect/>
          </a:stretch>
        </p:blipFill>
        <p:spPr>
          <a:xfrm>
            <a:off x="2804465" y="1675227"/>
            <a:ext cx="6583069" cy="4394199"/>
          </a:xfrm>
          <a:prstGeom prst="rect">
            <a:avLst/>
          </a:prstGeom>
        </p:spPr>
      </p:pic>
    </p:spTree>
  </p:cSld>
  <p:clrMapOvr>
    <a:masterClrMapping/>
  </p:clrMapOvr>
  <p:transition>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a:t>
            </a:fld>
            <a:endParaRPr lang="en-ZA"/>
          </a:p>
        </p:txBody>
      </p:sp>
      <p:sp>
        <p:nvSpPr>
          <p:cNvPr id="19" name="Title 1"/>
          <p:cNvSpPr txBox="1"/>
          <p:nvPr/>
        </p:nvSpPr>
        <p:spPr>
          <a:xfrm>
            <a:off x="543338" y="95192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err="1">
                <a:solidFill>
                  <a:srgbClr val="004D86"/>
                </a:solidFill>
                <a:latin typeface="Segoe UI" pitchFamily="34" charset="0"/>
                <a:ea typeface="Segoe UI" pitchFamily="34" charset="0"/>
                <a:cs typeface="Segoe UI" pitchFamily="34" charset="0"/>
              </a:rPr>
              <a:t>Giới</a:t>
            </a:r>
            <a:r>
              <a:rPr lang="en-ZA" sz="3600">
                <a:solidFill>
                  <a:srgbClr val="004D86"/>
                </a:solidFill>
                <a:latin typeface="Segoe UI" pitchFamily="34" charset="0"/>
                <a:ea typeface="Segoe UI" pitchFamily="34" charset="0"/>
                <a:cs typeface="Segoe UI" pitchFamily="34" charset="0"/>
              </a:rPr>
              <a:t> </a:t>
            </a:r>
            <a:r>
              <a:rPr lang="en-ZA" sz="3600" err="1">
                <a:solidFill>
                  <a:srgbClr val="004D86"/>
                </a:solidFill>
                <a:latin typeface="Segoe UI" pitchFamily="34" charset="0"/>
                <a:ea typeface="Segoe UI" pitchFamily="34" charset="0"/>
                <a:cs typeface="Segoe UI" pitchFamily="34" charset="0"/>
              </a:rPr>
              <a:t>thiệu</a:t>
            </a:r>
            <a:r>
              <a:rPr lang="en-ZA" sz="3600">
                <a:solidFill>
                  <a:srgbClr val="004D86"/>
                </a:solidFill>
                <a:latin typeface="Segoe UI" pitchFamily="34" charset="0"/>
                <a:ea typeface="Segoe UI" pitchFamily="34" charset="0"/>
                <a:cs typeface="Segoe UI" pitchFamily="34" charset="0"/>
              </a:rPr>
              <a:t> chung</a:t>
            </a:r>
          </a:p>
        </p:txBody>
      </p:sp>
      <p:sp>
        <p:nvSpPr>
          <p:cNvPr id="20" name="TextBox 19"/>
          <p:cNvSpPr txBox="1"/>
          <p:nvPr/>
        </p:nvSpPr>
        <p:spPr>
          <a:xfrm>
            <a:off x="980902" y="2076356"/>
            <a:ext cx="5115098" cy="3442792"/>
          </a:xfrm>
          <a:prstGeom prst="rect">
            <a:avLst/>
          </a:prstGeom>
          <a:noFill/>
        </p:spPr>
        <p:txBody>
          <a:bodyPr wrap="square" lIns="0" tIns="0" rIns="0" bIns="0" rtlCol="0">
            <a:noAutofit/>
          </a:bodyPr>
          <a:lstStyle/>
          <a:p>
            <a:pPr marL="285750" indent="-285750" algn="just">
              <a:buFont typeface="Arial" pitchFamily="34" charset="0"/>
              <a:buChar char="•"/>
            </a:pPr>
            <a:r>
              <a:rPr lang="vi-VN"/>
              <a:t>Chiếc máy Enigma đầu tiên do kỹ sư Đức Arthur Scherbius</a:t>
            </a:r>
            <a:r>
              <a:rPr lang="en-US"/>
              <a:t> </a:t>
            </a:r>
            <a:r>
              <a:rPr lang="en-US" err="1"/>
              <a:t>chế</a:t>
            </a:r>
            <a:r>
              <a:rPr lang="en-US"/>
              <a:t> </a:t>
            </a:r>
            <a:r>
              <a:rPr lang="en-US" err="1"/>
              <a:t>tạo</a:t>
            </a:r>
            <a:r>
              <a:rPr lang="en-US"/>
              <a:t>.</a:t>
            </a:r>
            <a:endParaRPr lang="en-US">
              <a:solidFill>
                <a:schemeClr val="tx1">
                  <a:lumMod val="75000"/>
                  <a:lumOff val="25000"/>
                </a:schemeClr>
              </a:solidFill>
            </a:endParaRPr>
          </a:p>
        </p:txBody>
      </p:sp>
      <p:grpSp>
        <p:nvGrpSpPr>
          <p:cNvPr id="21" name="Group 20"/>
          <p:cNvGrpSpPr/>
          <p:nvPr/>
        </p:nvGrpSpPr>
        <p:grpSpPr>
          <a:xfrm>
            <a:off x="6652402" y="1992281"/>
            <a:ext cx="5275967" cy="3913790"/>
            <a:chOff x="6490032" y="1916081"/>
            <a:chExt cx="5275967" cy="3913790"/>
          </a:xfrm>
        </p:grpSpPr>
        <p:pic>
          <p:nvPicPr>
            <p:cNvPr id="22" name="Picture 2" descr="Káº¿t quáº£ hÃ¬nh áº£nh cho Arthur Scherbius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32" y="1916081"/>
              <a:ext cx="5275967" cy="34427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490033" y="5453743"/>
              <a:ext cx="5275966" cy="376128"/>
            </a:xfrm>
            <a:prstGeom prst="rect">
              <a:avLst/>
            </a:prstGeom>
            <a:noFill/>
          </p:spPr>
          <p:txBody>
            <a:bodyPr wrap="square" lIns="0" tIns="0" rIns="0" bIns="0" rtlCol="0">
              <a:noAutofit/>
            </a:bodyPr>
            <a:lstStyle/>
            <a:p>
              <a:pPr algn="ctr"/>
              <a:r>
                <a:rPr lang="en-US" sz="1600">
                  <a:solidFill>
                    <a:schemeClr val="tx1">
                      <a:lumMod val="75000"/>
                      <a:lumOff val="25000"/>
                    </a:schemeClr>
                  </a:solidFill>
                  <a:latin typeface="+mn-lt"/>
                </a:rPr>
                <a:t>Enigma A</a:t>
              </a:r>
            </a:p>
          </p:txBody>
        </p:sp>
      </p:grpSp>
      <p:sp>
        <p:nvSpPr>
          <p:cNvPr id="24"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3</a:t>
            </a:fld>
            <a:endParaRPr lang="en-ZA"/>
          </a:p>
        </p:txBody>
      </p:sp>
      <p:grpSp>
        <p:nvGrpSpPr>
          <p:cNvPr id="25" name="Group 24"/>
          <p:cNvGrpSpPr/>
          <p:nvPr/>
        </p:nvGrpSpPr>
        <p:grpSpPr>
          <a:xfrm>
            <a:off x="8330519" y="6010247"/>
            <a:ext cx="2962275" cy="609600"/>
            <a:chOff x="8330519" y="6010247"/>
            <a:chExt cx="2962275" cy="609600"/>
          </a:xfrm>
        </p:grpSpPr>
        <p:pic>
          <p:nvPicPr>
            <p:cNvPr id="26" name="Picture 25"/>
            <p:cNvPicPr>
              <a:picLocks noChangeAspect="1"/>
            </p:cNvPicPr>
            <p:nvPr/>
          </p:nvPicPr>
          <p:blipFill>
            <a:blip r:embed="rId4"/>
            <a:stretch>
              <a:fillRect/>
            </a:stretch>
          </p:blipFill>
          <p:spPr>
            <a:xfrm>
              <a:off x="8330519" y="6010247"/>
              <a:ext cx="2962275" cy="609600"/>
            </a:xfrm>
            <a:prstGeom prst="rect">
              <a:avLst/>
            </a:prstGeom>
          </p:spPr>
        </p:pic>
        <p:sp>
          <p:nvSpPr>
            <p:cNvPr id="27" name="TextBox 26"/>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30</a:t>
            </a:fld>
            <a:endParaRPr lang="en-ZA"/>
          </a:p>
        </p:txBody>
      </p:sp>
      <p:grpSp>
        <p:nvGrpSpPr>
          <p:cNvPr id="5" name="Group 4"/>
          <p:cNvGrpSpPr/>
          <p:nvPr/>
        </p:nvGrpSpPr>
        <p:grpSpPr>
          <a:xfrm>
            <a:off x="8330519" y="6010247"/>
            <a:ext cx="2962275" cy="609600"/>
            <a:chOff x="8330519" y="6010247"/>
            <a:chExt cx="2962275" cy="609600"/>
          </a:xfrm>
        </p:grpSpPr>
        <p:pic>
          <p:nvPicPr>
            <p:cNvPr id="6" name="Picture 5"/>
            <p:cNvPicPr>
              <a:picLocks noChangeAspect="1"/>
            </p:cNvPicPr>
            <p:nvPr/>
          </p:nvPicPr>
          <p:blipFill>
            <a:blip r:embed="rId3"/>
            <a:stretch>
              <a:fillRect/>
            </a:stretch>
          </p:blipFill>
          <p:spPr>
            <a:xfrm>
              <a:off x="8330519" y="6010247"/>
              <a:ext cx="2962275" cy="609600"/>
            </a:xfrm>
            <a:prstGeom prst="rect">
              <a:avLst/>
            </a:prstGeom>
          </p:spPr>
        </p:pic>
        <p:sp>
          <p:nvSpPr>
            <p:cNvPr id="7" name="TextBox 6"/>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pic>
        <p:nvPicPr>
          <p:cNvPr id="8" name="Hình ảnh 36" descr="Ảnh có chứa trong nhà, chai&#10;&#10;Mô tả được tạo với mức tin cậy cao"/>
          <p:cNvPicPr>
            <a:picLocks noChangeAspect="1"/>
          </p:cNvPicPr>
          <p:nvPr/>
        </p:nvPicPr>
        <p:blipFill>
          <a:blip r:embed="rId4"/>
          <a:stretch>
            <a:fillRect/>
          </a:stretch>
        </p:blipFill>
        <p:spPr>
          <a:xfrm>
            <a:off x="1130802" y="1675227"/>
            <a:ext cx="9930395" cy="4394199"/>
          </a:xfrm>
          <a:prstGeom prst="rect">
            <a:avLst/>
          </a:prstGeom>
        </p:spPr>
      </p:pic>
      <p:sp>
        <p:nvSpPr>
          <p:cNvPr id="9" name="Rectangle 36"/>
          <p:cNvSpPr>
            <a:spLocks noGrp="1" noRot="1" noChangeAspect="1" noMove="1" noResize="1" noEditPoints="1" noAdjustHandles="1" noChangeArrowheads="1" noChangeShapeType="1" noTextEdit="1"/>
          </p:cNvSpPr>
          <p:nvPr/>
        </p:nvSpPr>
        <p:spPr>
          <a:xfrm>
            <a:off x="9525" y="652387"/>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êu đề 1"/>
          <p:cNvSpPr>
            <a:spLocks noGrp="1"/>
          </p:cNvSpPr>
          <p:nvPr/>
        </p:nvSpPr>
        <p:spPr>
          <a:xfrm>
            <a:off x="566057" y="644102"/>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solidFill>
                  <a:schemeClr val="bg1"/>
                </a:solidFill>
                <a:latin typeface="Times New Roman" panose="02020603050405020304" pitchFamily="18" charset="0"/>
                <a:cs typeface="Times New Roman" panose="02020603050405020304" pitchFamily="18" charset="0"/>
              </a:rPr>
              <a:t>Thử</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thách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cuối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cùng</a:t>
            </a:r>
            <a:r>
              <a:rPr lang="en-US" sz="3600" dirty="0">
                <a:solidFill>
                  <a:schemeClr val="bg1"/>
                </a:solidFill>
                <a:latin typeface="Times New Roman" panose="02020603050405020304" pitchFamily="18" charset="0"/>
                <a:cs typeface="Times New Roman" panose="02020603050405020304" pitchFamily="18" charset="0"/>
              </a:rPr>
              <a:t>:"</a:t>
            </a:r>
            <a:r>
              <a:rPr lang="en-US" sz="3600" dirty="0" err="1">
                <a:solidFill>
                  <a:schemeClr val="bg1"/>
                </a:solidFill>
                <a:latin typeface="Times New Roman" panose="02020603050405020304" pitchFamily="18" charset="0"/>
                <a:cs typeface="Times New Roman" panose="02020603050405020304" pitchFamily="18" charset="0"/>
              </a:rPr>
              <a:t>bài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toán</a:t>
            </a:r>
            <a:r>
              <a:rPr lang="en-US" sz="3600" dirty="0">
                <a:solidFill>
                  <a:schemeClr val="bg1"/>
                </a:solidFill>
                <a:latin typeface="Times New Roman" panose="02020603050405020304" pitchFamily="18" charset="0"/>
                <a:cs typeface="Times New Roman" panose="02020603050405020304" pitchFamily="18" charset="0"/>
              </a:rPr>
              <a:t> Enigma 4 rotor"</a:t>
            </a:r>
            <a:endParaRPr lang="vi-VN"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cover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31</a:t>
            </a:fld>
            <a:endParaRPr lang="en-ZA"/>
          </a:p>
        </p:txBody>
      </p:sp>
      <p:grpSp>
        <p:nvGrpSpPr>
          <p:cNvPr id="5" name="Group 4"/>
          <p:cNvGrpSpPr/>
          <p:nvPr/>
        </p:nvGrpSpPr>
        <p:grpSpPr>
          <a:xfrm>
            <a:off x="8330519" y="6010247"/>
            <a:ext cx="2962275" cy="609600"/>
            <a:chOff x="8330519" y="6010247"/>
            <a:chExt cx="2962275" cy="609600"/>
          </a:xfrm>
        </p:grpSpPr>
        <p:pic>
          <p:nvPicPr>
            <p:cNvPr id="6" name="Picture 5"/>
            <p:cNvPicPr>
              <a:picLocks noChangeAspect="1"/>
            </p:cNvPicPr>
            <p:nvPr/>
          </p:nvPicPr>
          <p:blipFill>
            <a:blip r:embed="rId3"/>
            <a:stretch>
              <a:fillRect/>
            </a:stretch>
          </p:blipFill>
          <p:spPr>
            <a:xfrm>
              <a:off x="8330519" y="6010247"/>
              <a:ext cx="2962275" cy="609600"/>
            </a:xfrm>
            <a:prstGeom prst="rect">
              <a:avLst/>
            </a:prstGeom>
          </p:spPr>
        </p:pic>
        <p:sp>
          <p:nvSpPr>
            <p:cNvPr id="7" name="TextBox 6"/>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21" name="Rectangle 18"/>
          <p:cNvSpPr>
            <a:spLocks noGrp="1" noRot="1" noChangeAspect="1" noMove="1" noResize="1" noEditPoints="1" noAdjustHandles="1" noChangeArrowheads="1" noChangeShapeType="1" noTextEdit="1"/>
          </p:cNvSpPr>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dirty="0">
                <a:solidFill>
                  <a:srgbClr val="FFFFFF"/>
                </a:solidFill>
                <a:cs typeface="Calibri Light"/>
              </a:rPr>
              <a:t>GÓT CHÂN ASIN LỘ DIỆN</a:t>
            </a:r>
            <a:br>
              <a:rPr lang="en-US" sz="2000" dirty="0">
                <a:solidFill>
                  <a:srgbClr val="FFFFFF"/>
                </a:solidFill>
                <a:cs typeface="Calibri Light"/>
              </a:rPr>
            </a:br>
            <a:r>
              <a:rPr lang="en-US" sz="2000" dirty="0">
                <a:solidFill>
                  <a:srgbClr val="FFFFFF"/>
                </a:solidFill>
                <a:cs typeface="Calibri Light"/>
              </a:rPr>
              <a:t>-CHÌA KHOÁ M</a:t>
            </a:r>
            <a:endParaRPr lang="en-US" sz="2000" kern="1200" dirty="0">
              <a:solidFill>
                <a:srgbClr val="FFFFFF"/>
              </a:solidFill>
              <a:latin typeface="+mj-lt"/>
              <a:cs typeface="Calibri Light"/>
            </a:endParaRPr>
          </a:p>
        </p:txBody>
      </p:sp>
      <p:pic>
        <p:nvPicPr>
          <p:cNvPr id="12" name="Hình ảnh 12" descr="Ảnh có chứa văn bản&#10;&#10;Mô tả được tạo với mức tin cậy rất cao"/>
          <p:cNvPicPr>
            <a:picLocks noGrp="1" noChangeAspect="1"/>
          </p:cNvPicPr>
          <p:nvPr>
            <p:ph type="pic" idx="1"/>
          </p:nvPr>
        </p:nvPicPr>
        <p:blipFill rotWithShape="1">
          <a:blip r:embed="rId4"/>
          <a:srcRect l="59" r="59"/>
          <a:stretch>
            <a:fillRect/>
          </a:stretch>
        </p:blipFill>
        <p:spPr>
          <a:xfrm>
            <a:off x="4510251" y="961812"/>
            <a:ext cx="6244896" cy="4930987"/>
          </a:xfrm>
          <a:prstGeom prst="rect">
            <a:avLst/>
          </a:prstGeom>
        </p:spPr>
      </p:pic>
      <p:sp>
        <p:nvSpPr>
          <p:cNvPr id="3" name="Rectangle 18"/>
          <p:cNvSpPr>
            <a:spLocks noGrp="1" noRot="1" noChangeAspect="1" noMove="1" noResize="1" noEditPoints="1" noAdjustHandles="1" noChangeArrowheads="1" noChangeShapeType="1" noTextEdit="1"/>
          </p:cNvSpPr>
          <p:nvPr/>
        </p:nvSpPr>
        <p:spPr>
          <a:xfrm>
            <a:off x="-22225" y="1905"/>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êu đề 1"/>
          <p:cNvSpPr>
            <a:spLocks noGrp="1"/>
          </p:cNvSpPr>
          <p:nvPr/>
        </p:nvSpPr>
        <p:spPr>
          <a:xfrm>
            <a:off x="629285" y="2077720"/>
            <a:ext cx="2907030" cy="270954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000" dirty="0">
                <a:solidFill>
                  <a:srgbClr val="FFFFFF"/>
                </a:solidFill>
                <a:cs typeface="Calibri Light"/>
              </a:rPr>
              <a:t>GÓT CHÂN ASIN LỘ DIỆN</a:t>
            </a:r>
            <a:br>
              <a:rPr lang="en-US" sz="2000">
                <a:solidFill>
                  <a:srgbClr val="FFFFFF"/>
                </a:solidFill>
                <a:cs typeface="Calibri Light"/>
              </a:rPr>
            </a:br>
            <a:endParaRPr lang="en-US" sz="2000" kern="1200" dirty="0">
              <a:solidFill>
                <a:srgbClr val="FFFFFF"/>
              </a:solidFill>
              <a:latin typeface="+mj-lt"/>
              <a:cs typeface="Calibri Light"/>
            </a:endParaRPr>
          </a:p>
        </p:txBody>
      </p:sp>
      <p:pic>
        <p:nvPicPr>
          <p:cNvPr id="9" name="Hình ảnh 12" descr="Ảnh có chứa văn bản&#10;&#10;Mô tả được tạo với mức tin cậy rất cao"/>
          <p:cNvPicPr>
            <a:picLocks noGrp="1" noChangeAspect="1"/>
          </p:cNvPicPr>
          <p:nvPr/>
        </p:nvPicPr>
        <p:blipFill rotWithShape="1">
          <a:blip r:embed="rId4"/>
          <a:srcRect l="59" r="59"/>
          <a:stretch>
            <a:fillRect/>
          </a:stretch>
        </p:blipFill>
        <p:spPr>
          <a:xfrm>
            <a:off x="4421986" y="961812"/>
            <a:ext cx="6244896" cy="4930987"/>
          </a:xfrm>
          <a:prstGeom prst="rect">
            <a:avLst/>
          </a:prstGeom>
        </p:spPr>
      </p:pic>
      <p:sp>
        <p:nvSpPr>
          <p:cNvPr id="10" name="TextBox 9">
            <a:extLst>
              <a:ext uri="{FF2B5EF4-FFF2-40B4-BE49-F238E27FC236}">
                <a16:creationId xmlns:a16="http://schemas.microsoft.com/office/drawing/2014/main" id="{E94C77BE-05A3-44BC-AD56-521602F6A81E}"/>
              </a:ext>
            </a:extLst>
          </p:cNvPr>
          <p:cNvSpPr txBox="1"/>
          <p:nvPr/>
        </p:nvSpPr>
        <p:spPr>
          <a:xfrm>
            <a:off x="1065425" y="3593966"/>
            <a:ext cx="3781906" cy="781050"/>
          </a:xfrm>
          <a:prstGeom prst="rect">
            <a:avLst/>
          </a:prstGeom>
          <a:noFill/>
        </p:spPr>
        <p:txBody>
          <a:bodyPr wrap="square" lIns="0" tIns="0" rIns="0" bIns="0" rtlCol="0">
            <a:noAutofit/>
          </a:bodyPr>
          <a:lstStyle/>
          <a:p>
            <a:r>
              <a:rPr lang="en-US" sz="2000">
                <a:solidFill>
                  <a:srgbClr val="FFFFFF"/>
                </a:solidFill>
                <a:latin typeface="+mj-lt"/>
                <a:cs typeface="Calibri Light"/>
              </a:rPr>
              <a:t>“CHÌA KHOÁ M”</a:t>
            </a:r>
            <a:endParaRPr lang="en-US" sz="1200" dirty="0">
              <a:solidFill>
                <a:schemeClr val="tx1">
                  <a:lumMod val="75000"/>
                  <a:lumOff val="25000"/>
                </a:schemeClr>
              </a:solidFill>
              <a:latin typeface="+mj-lt"/>
            </a:endParaRPr>
          </a:p>
        </p:txBody>
      </p:sp>
    </p:spTree>
  </p:cSld>
  <p:clrMapOvr>
    <a:masterClrMapping/>
  </p:clrMapOvr>
  <p:transition>
    <p:cover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32</a:t>
            </a:fld>
            <a:endParaRPr lang="en-ZA"/>
          </a:p>
        </p:txBody>
      </p:sp>
      <p:grpSp>
        <p:nvGrpSpPr>
          <p:cNvPr id="5" name="Group 4"/>
          <p:cNvGrpSpPr/>
          <p:nvPr/>
        </p:nvGrpSpPr>
        <p:grpSpPr>
          <a:xfrm>
            <a:off x="8330519" y="6010247"/>
            <a:ext cx="2962275" cy="609600"/>
            <a:chOff x="8330519" y="6010247"/>
            <a:chExt cx="2962275" cy="609600"/>
          </a:xfrm>
        </p:grpSpPr>
        <p:pic>
          <p:nvPicPr>
            <p:cNvPr id="6" name="Picture 5"/>
            <p:cNvPicPr>
              <a:picLocks noChangeAspect="1"/>
            </p:cNvPicPr>
            <p:nvPr/>
          </p:nvPicPr>
          <p:blipFill>
            <a:blip r:embed="rId3"/>
            <a:stretch>
              <a:fillRect/>
            </a:stretch>
          </p:blipFill>
          <p:spPr>
            <a:xfrm>
              <a:off x="8330519" y="6010247"/>
              <a:ext cx="2962275" cy="609600"/>
            </a:xfrm>
            <a:prstGeom prst="rect">
              <a:avLst/>
            </a:prstGeom>
          </p:spPr>
        </p:pic>
        <p:sp>
          <p:nvSpPr>
            <p:cNvPr id="7" name="TextBox 6"/>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4" name="Rectangle 12"/>
          <p:cNvSpPr>
            <a:spLocks noGrp="1" noRot="1" noChangeAspect="1" noMove="1" noResize="1" noEditPoints="1" noAdjustHandles="1" noChangeArrowheads="1" noChangeShapeType="1" noTextEdit="1"/>
          </p:cNvSpPr>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Mĩ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cuộc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giải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dứt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tranh</a:t>
            </a:r>
          </a:p>
        </p:txBody>
      </p:sp>
      <p:pic>
        <p:nvPicPr>
          <p:cNvPr id="8" name="Hình ảnh 8" descr="Ảnh có chứa máy tính&#10;&#10;Mô tả được tạo với mức tin cậy cao"/>
          <p:cNvPicPr>
            <a:picLocks noChangeAspect="1"/>
          </p:cNvPicPr>
          <p:nvPr/>
        </p:nvPicPr>
        <p:blipFill>
          <a:blip r:embed="rId4"/>
          <a:stretch>
            <a:fillRect/>
          </a:stretch>
        </p:blipFill>
        <p:spPr>
          <a:xfrm>
            <a:off x="3242624" y="1675227"/>
            <a:ext cx="5706751" cy="4394199"/>
          </a:xfrm>
          <a:prstGeom prst="rect">
            <a:avLst/>
          </a:prstGeom>
        </p:spPr>
      </p:pic>
    </p:spTree>
  </p:cSld>
  <p:clrMapOvr>
    <a:masterClrMapping/>
  </p:clrMapOvr>
  <p:transition>
    <p:cover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92A933AA-FC37-452C-B8F6-4A8254B2DCD3}"/>
              </a:ext>
            </a:extLst>
          </p:cNvPr>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33</a:t>
            </a:fld>
            <a:endParaRPr lang="en-ZA"/>
          </a:p>
        </p:txBody>
      </p:sp>
      <p:grpSp>
        <p:nvGrpSpPr>
          <p:cNvPr id="15" name="Group 14">
            <a:extLst>
              <a:ext uri="{FF2B5EF4-FFF2-40B4-BE49-F238E27FC236}">
                <a16:creationId xmlns:a16="http://schemas.microsoft.com/office/drawing/2014/main" id="{5F0FDC41-972D-40F6-97A9-B5F0EF457745}"/>
              </a:ext>
            </a:extLst>
          </p:cNvPr>
          <p:cNvGrpSpPr/>
          <p:nvPr/>
        </p:nvGrpSpPr>
        <p:grpSpPr>
          <a:xfrm>
            <a:off x="8330519" y="6010247"/>
            <a:ext cx="2962275" cy="609600"/>
            <a:chOff x="8330519" y="6010247"/>
            <a:chExt cx="2962275" cy="609600"/>
          </a:xfrm>
        </p:grpSpPr>
        <p:pic>
          <p:nvPicPr>
            <p:cNvPr id="16" name="Picture 15">
              <a:extLst>
                <a:ext uri="{FF2B5EF4-FFF2-40B4-BE49-F238E27FC236}">
                  <a16:creationId xmlns:a16="http://schemas.microsoft.com/office/drawing/2014/main" id="{606D0977-93BD-4E13-87CD-3A43659C48FB}"/>
                </a:ext>
              </a:extLst>
            </p:cNvPr>
            <p:cNvPicPr>
              <a:picLocks noChangeAspect="1"/>
            </p:cNvPicPr>
            <p:nvPr/>
          </p:nvPicPr>
          <p:blipFill>
            <a:blip r:embed="rId3"/>
            <a:stretch>
              <a:fillRect/>
            </a:stretch>
          </p:blipFill>
          <p:spPr>
            <a:xfrm>
              <a:off x="8330519" y="6010247"/>
              <a:ext cx="2962275" cy="609600"/>
            </a:xfrm>
            <a:prstGeom prst="rect">
              <a:avLst/>
            </a:prstGeom>
          </p:spPr>
        </p:pic>
        <p:sp>
          <p:nvSpPr>
            <p:cNvPr id="17" name="TextBox 16">
              <a:extLst>
                <a:ext uri="{FF2B5EF4-FFF2-40B4-BE49-F238E27FC236}">
                  <a16:creationId xmlns:a16="http://schemas.microsoft.com/office/drawing/2014/main" id="{02D402D2-4804-4D01-BDBB-2B6A187B4843}"/>
                </a:ext>
              </a:extLst>
            </p:cNvPr>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8" name="Title 9">
            <a:extLst>
              <a:ext uri="{FF2B5EF4-FFF2-40B4-BE49-F238E27FC236}">
                <a16:creationId xmlns:a16="http://schemas.microsoft.com/office/drawing/2014/main" id="{662F51DB-3737-4F0E-B36C-DD6B308486B4}"/>
              </a:ext>
            </a:extLst>
          </p:cNvPr>
          <p:cNvSpPr>
            <a:spLocks noGrp="1"/>
          </p:cNvSpPr>
          <p:nvPr>
            <p:ph type="ctrTitle"/>
          </p:nvPr>
        </p:nvSpPr>
        <p:spPr>
          <a:xfrm>
            <a:off x="-18415" y="216535"/>
            <a:ext cx="12204065" cy="946785"/>
          </a:xfrm>
        </p:spPr>
        <p:txBody>
          <a:bodyPr/>
          <a:lstStyle/>
          <a:p>
            <a:pPr algn="ctr"/>
            <a:r>
              <a:rPr lang="en-US">
                <a:latin typeface="Times New Roman" panose="02020603050405020304" pitchFamily="18" charset="0"/>
                <a:cs typeface="Times New Roman" panose="02020603050405020304" pitchFamily="18" charset="0"/>
              </a:rPr>
              <a:t>Quy mô cuộc chiến giải mã</a:t>
            </a:r>
          </a:p>
        </p:txBody>
      </p:sp>
      <p:pic>
        <p:nvPicPr>
          <p:cNvPr id="19" name="Picture Placeholder 11">
            <a:extLst>
              <a:ext uri="{FF2B5EF4-FFF2-40B4-BE49-F238E27FC236}">
                <a16:creationId xmlns:a16="http://schemas.microsoft.com/office/drawing/2014/main" id="{F577CD84-E536-4A81-912B-60BD0133794B}"/>
              </a:ext>
            </a:extLst>
          </p:cNvPr>
          <p:cNvPicPr>
            <a:picLocks noGrp="1" noChangeAspect="1"/>
          </p:cNvPicPr>
          <p:nvPr>
            <p:ph type="pic" sz="quarter" idx="12"/>
          </p:nvPr>
        </p:nvPicPr>
        <p:blipFill>
          <a:blip r:embed="rId4"/>
          <a:stretch>
            <a:fillRect/>
          </a:stretch>
        </p:blipFill>
        <p:spPr>
          <a:xfrm>
            <a:off x="945698" y="1329390"/>
            <a:ext cx="9334500" cy="5257800"/>
          </a:xfrm>
          <a:prstGeom prst="rect">
            <a:avLst/>
          </a:prstGeom>
        </p:spPr>
      </p:pic>
    </p:spTree>
    <p:extLst>
      <p:ext uri="{BB962C8B-B14F-4D97-AF65-F5344CB8AC3E}">
        <p14:creationId xmlns:p14="http://schemas.microsoft.com/office/powerpoint/2010/main" val="829301994"/>
      </p:ext>
    </p:extLst>
  </p:cSld>
  <p:clrMapOvr>
    <a:masterClrMapping/>
  </p:clrMapOvr>
  <p:transition>
    <p:cover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34</a:t>
            </a:fld>
            <a:endParaRPr lang="en-ZA"/>
          </a:p>
        </p:txBody>
      </p:sp>
      <p:grpSp>
        <p:nvGrpSpPr>
          <p:cNvPr id="5" name="Group 4"/>
          <p:cNvGrpSpPr/>
          <p:nvPr/>
        </p:nvGrpSpPr>
        <p:grpSpPr>
          <a:xfrm>
            <a:off x="8330519" y="6010247"/>
            <a:ext cx="2962275" cy="609600"/>
            <a:chOff x="8330519" y="6010247"/>
            <a:chExt cx="2962275" cy="609600"/>
          </a:xfrm>
        </p:grpSpPr>
        <p:pic>
          <p:nvPicPr>
            <p:cNvPr id="6" name="Picture 5"/>
            <p:cNvPicPr>
              <a:picLocks noChangeAspect="1"/>
            </p:cNvPicPr>
            <p:nvPr/>
          </p:nvPicPr>
          <p:blipFill>
            <a:blip r:embed="rId3"/>
            <a:stretch>
              <a:fillRect/>
            </a:stretch>
          </p:blipFill>
          <p:spPr>
            <a:xfrm>
              <a:off x="8330519" y="6010247"/>
              <a:ext cx="2962275" cy="609600"/>
            </a:xfrm>
            <a:prstGeom prst="rect">
              <a:avLst/>
            </a:prstGeom>
          </p:spPr>
        </p:pic>
        <p:sp>
          <p:nvSpPr>
            <p:cNvPr id="7" name="TextBox 6"/>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ransition>
    <p:cover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D8C4BF-511A-4978-A652-75DC312C95BE}"/>
              </a:ext>
            </a:extLst>
          </p:cNvPr>
          <p:cNvSpPr txBox="1"/>
          <p:nvPr/>
        </p:nvSpPr>
        <p:spPr>
          <a:xfrm>
            <a:off x="969339" y="100907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4800">
                <a:solidFill>
                  <a:srgbClr val="004D86"/>
                </a:solidFill>
                <a:latin typeface="Segoe UI" pitchFamily="34" charset="0"/>
                <a:ea typeface="Segoe UI" pitchFamily="34" charset="0"/>
                <a:cs typeface="Segoe UI" pitchFamily="34" charset="0"/>
              </a:rPr>
              <a:t>Nhận xét</a:t>
            </a:r>
          </a:p>
        </p:txBody>
      </p:sp>
      <p:sp>
        <p:nvSpPr>
          <p:cNvPr id="3" name="Slide Number Placeholder 4">
            <a:extLst>
              <a:ext uri="{FF2B5EF4-FFF2-40B4-BE49-F238E27FC236}">
                <a16:creationId xmlns:a16="http://schemas.microsoft.com/office/drawing/2014/main" id="{EAA8FF43-9C61-4ACE-8655-D38ADB318C10}"/>
              </a:ext>
            </a:extLst>
          </p:cNvPr>
          <p:cNvSpPr>
            <a:spLocks noGrp="1"/>
          </p:cNvSpPr>
          <p:nvPr>
            <p:ph type="sldNum" sz="quarter" idx="11"/>
          </p:nvPr>
        </p:nvSpPr>
        <p:spPr>
          <a:xfrm>
            <a:off x="11496369" y="6155190"/>
            <a:ext cx="432000" cy="432000"/>
          </a:xfrm>
        </p:spPr>
        <p:txBody>
          <a:bodyPr/>
          <a:lstStyle/>
          <a:p>
            <a:fld id="{19B51A1E-902D-48AF-9020-955120F399B6}" type="slidenum">
              <a:rPr lang="en-ZA" smtClean="0"/>
              <a:t>35</a:t>
            </a:fld>
            <a:endParaRPr lang="en-ZA"/>
          </a:p>
        </p:txBody>
      </p:sp>
      <p:grpSp>
        <p:nvGrpSpPr>
          <p:cNvPr id="4" name="Group 3">
            <a:extLst>
              <a:ext uri="{FF2B5EF4-FFF2-40B4-BE49-F238E27FC236}">
                <a16:creationId xmlns:a16="http://schemas.microsoft.com/office/drawing/2014/main" id="{17FE9DD3-FE38-48E8-90A3-FBF5B58437AA}"/>
              </a:ext>
            </a:extLst>
          </p:cNvPr>
          <p:cNvGrpSpPr/>
          <p:nvPr/>
        </p:nvGrpSpPr>
        <p:grpSpPr>
          <a:xfrm>
            <a:off x="8330519" y="6010247"/>
            <a:ext cx="2962275" cy="609600"/>
            <a:chOff x="8330519" y="6010247"/>
            <a:chExt cx="2962275" cy="609600"/>
          </a:xfrm>
        </p:grpSpPr>
        <p:pic>
          <p:nvPicPr>
            <p:cNvPr id="5" name="Picture 4">
              <a:extLst>
                <a:ext uri="{FF2B5EF4-FFF2-40B4-BE49-F238E27FC236}">
                  <a16:creationId xmlns:a16="http://schemas.microsoft.com/office/drawing/2014/main" id="{40014044-BED5-4ED0-96EC-A016ABF75700}"/>
                </a:ext>
              </a:extLst>
            </p:cNvPr>
            <p:cNvPicPr>
              <a:picLocks noChangeAspect="1"/>
            </p:cNvPicPr>
            <p:nvPr/>
          </p:nvPicPr>
          <p:blipFill>
            <a:blip r:embed="rId3"/>
            <a:stretch>
              <a:fillRect/>
            </a:stretch>
          </p:blipFill>
          <p:spPr>
            <a:xfrm>
              <a:off x="8330519" y="6010247"/>
              <a:ext cx="2962275" cy="609600"/>
            </a:xfrm>
            <a:prstGeom prst="rect">
              <a:avLst/>
            </a:prstGeom>
          </p:spPr>
        </p:pic>
        <p:sp>
          <p:nvSpPr>
            <p:cNvPr id="6" name="TextBox 5">
              <a:extLst>
                <a:ext uri="{FF2B5EF4-FFF2-40B4-BE49-F238E27FC236}">
                  <a16:creationId xmlns:a16="http://schemas.microsoft.com/office/drawing/2014/main" id="{C2438156-7B5D-4AA1-8AE6-8D756C332FF3}"/>
                </a:ext>
              </a:extLst>
            </p:cNvPr>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extLst>
      <p:ext uri="{BB962C8B-B14F-4D97-AF65-F5344CB8AC3E}">
        <p14:creationId xmlns:p14="http://schemas.microsoft.com/office/powerpoint/2010/main" val="360374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Phụ lục</a:t>
            </a:r>
          </a:p>
        </p:txBody>
      </p:sp>
      <p:sp>
        <p:nvSpPr>
          <p:cNvPr id="3" name="TextBox 2"/>
          <p:cNvSpPr txBox="1"/>
          <p:nvPr/>
        </p:nvSpPr>
        <p:spPr>
          <a:xfrm>
            <a:off x="739941" y="1507225"/>
            <a:ext cx="8012173" cy="432000"/>
          </a:xfrm>
          <a:prstGeom prst="rect">
            <a:avLst/>
          </a:prstGeom>
          <a:noFill/>
        </p:spPr>
        <p:txBody>
          <a:bodyPr wrap="square" lIns="0" tIns="0" rIns="0" bIns="0" rtlCol="0">
            <a:noAutofit/>
          </a:bodyPr>
          <a:lstStyle/>
          <a:p>
            <a:r>
              <a:rPr lang="en-US" sz="2400">
                <a:solidFill>
                  <a:schemeClr val="tx1">
                    <a:lumMod val="75000"/>
                    <a:lumOff val="25000"/>
                  </a:schemeClr>
                </a:solidFill>
                <a:latin typeface="Segoe UI Semibold" pitchFamily="34" charset="0"/>
              </a:rPr>
              <a:t>Alan Turing - n</a:t>
            </a:r>
            <a:r>
              <a:rPr lang="vi-VN" sz="2400">
                <a:solidFill>
                  <a:schemeClr val="tx1">
                    <a:lumMod val="75000"/>
                    <a:lumOff val="25000"/>
                  </a:schemeClr>
                </a:solidFill>
                <a:latin typeface="Segoe UI Semibold" pitchFamily="34" charset="0"/>
              </a:rPr>
              <a:t>gười khởi xướng lĩnh vực trí tuệ nhân tạo</a:t>
            </a:r>
            <a:endParaRPr lang="en-US" sz="2400" dirty="0">
              <a:solidFill>
                <a:schemeClr val="tx1">
                  <a:lumMod val="75000"/>
                  <a:lumOff val="25000"/>
                </a:schemeClr>
              </a:solidFill>
              <a:latin typeface="Segoe UI Semibold" pitchFamily="34" charset="0"/>
            </a:endParaRPr>
          </a:p>
        </p:txBody>
      </p:sp>
      <p:sp>
        <p:nvSpPr>
          <p:cNvPr id="4" name="TextBox 3"/>
          <p:cNvSpPr txBox="1"/>
          <p:nvPr/>
        </p:nvSpPr>
        <p:spPr>
          <a:xfrm>
            <a:off x="739942" y="2367643"/>
            <a:ext cx="6950816" cy="3787547"/>
          </a:xfrm>
          <a:prstGeom prst="rect">
            <a:avLst/>
          </a:prstGeom>
          <a:noFill/>
        </p:spPr>
        <p:txBody>
          <a:bodyPr wrap="square" lIns="0" tIns="0" rIns="0" bIns="0" rtlCol="0">
            <a:noAutofit/>
          </a:bodyPr>
          <a:lstStyle/>
          <a:p>
            <a:pPr marL="285750" indent="-285750">
              <a:buFont typeface="Arial" pitchFamily="34" charset="0"/>
              <a:buChar char="•"/>
            </a:pPr>
            <a:r>
              <a:rPr lang="vi-VN" sz="2000"/>
              <a:t>Năm 1950, ông trở thành người đầu tiên khởi xướng lĩnh vực trí tuệ nhân tạo khi đưa ra phép thử Turing (Turing Test). </a:t>
            </a:r>
            <a:endParaRPr lang="en-US" sz="2000"/>
          </a:p>
          <a:p>
            <a:pPr marL="171450" indent="-171450">
              <a:buFont typeface="Arial" pitchFamily="34" charset="0"/>
              <a:buChar char="•"/>
            </a:pPr>
            <a:endParaRPr lang="en-US" sz="2000" dirty="0">
              <a:solidFill>
                <a:schemeClr val="tx1">
                  <a:lumMod val="75000"/>
                  <a:lumOff val="25000"/>
                </a:schemeClr>
              </a:solidFill>
              <a:latin typeface="+mn-lt"/>
            </a:endParaRPr>
          </a:p>
        </p:txBody>
      </p:sp>
      <p:pic>
        <p:nvPicPr>
          <p:cNvPr id="26626" name="Picture 2" descr="Káº¿t quáº£ hÃ¬nh áº£nh cho turing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758" y="2253109"/>
            <a:ext cx="4089165" cy="309766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36</a:t>
            </a:fld>
            <a:endParaRPr lang="en-ZA"/>
          </a:p>
        </p:txBody>
      </p:sp>
      <p:grpSp>
        <p:nvGrpSpPr>
          <p:cNvPr id="7" name="Group 6"/>
          <p:cNvGrpSpPr/>
          <p:nvPr/>
        </p:nvGrpSpPr>
        <p:grpSpPr>
          <a:xfrm>
            <a:off x="8330519" y="6010247"/>
            <a:ext cx="2962275" cy="609600"/>
            <a:chOff x="8330519" y="6010247"/>
            <a:chExt cx="2962275" cy="609600"/>
          </a:xfrm>
        </p:grpSpPr>
        <p:pic>
          <p:nvPicPr>
            <p:cNvPr id="8" name="Picture 7"/>
            <p:cNvPicPr>
              <a:picLocks noChangeAspect="1"/>
            </p:cNvPicPr>
            <p:nvPr/>
          </p:nvPicPr>
          <p:blipFill>
            <a:blip r:embed="rId4"/>
            <a:stretch>
              <a:fillRect/>
            </a:stretch>
          </p:blipFill>
          <p:spPr>
            <a:xfrm>
              <a:off x="8330519" y="6010247"/>
              <a:ext cx="2962275" cy="609600"/>
            </a:xfrm>
            <a:prstGeom prst="rect">
              <a:avLst/>
            </a:prstGeom>
          </p:spPr>
        </p:pic>
        <p:sp>
          <p:nvSpPr>
            <p:cNvPr id="9" name="TextBox 8"/>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Phụ lục</a:t>
            </a:r>
          </a:p>
        </p:txBody>
      </p:sp>
      <p:sp>
        <p:nvSpPr>
          <p:cNvPr id="3" name="TextBox 2"/>
          <p:cNvSpPr txBox="1"/>
          <p:nvPr/>
        </p:nvSpPr>
        <p:spPr>
          <a:xfrm>
            <a:off x="739941" y="1507225"/>
            <a:ext cx="8012173" cy="432000"/>
          </a:xfrm>
          <a:prstGeom prst="rect">
            <a:avLst/>
          </a:prstGeom>
          <a:noFill/>
        </p:spPr>
        <p:txBody>
          <a:bodyPr wrap="square" lIns="0" tIns="0" rIns="0" bIns="0" rtlCol="0">
            <a:noAutofit/>
          </a:bodyPr>
          <a:lstStyle/>
          <a:p>
            <a:r>
              <a:rPr lang="en-US" sz="2400">
                <a:solidFill>
                  <a:schemeClr val="tx1">
                    <a:lumMod val="75000"/>
                    <a:lumOff val="25000"/>
                  </a:schemeClr>
                </a:solidFill>
                <a:latin typeface="Segoe UI Semibold" pitchFamily="34" charset="0"/>
              </a:rPr>
              <a:t>Alan Turing - n</a:t>
            </a:r>
            <a:r>
              <a:rPr lang="vi-VN" sz="2400">
                <a:solidFill>
                  <a:schemeClr val="tx1">
                    <a:lumMod val="75000"/>
                    <a:lumOff val="25000"/>
                  </a:schemeClr>
                </a:solidFill>
                <a:latin typeface="Segoe UI Semibold" pitchFamily="34" charset="0"/>
              </a:rPr>
              <a:t>gười khởi xướng lĩnh vực trí tuệ nhân tạo</a:t>
            </a:r>
            <a:endParaRPr lang="en-US" sz="2400" dirty="0">
              <a:solidFill>
                <a:schemeClr val="tx1">
                  <a:lumMod val="75000"/>
                  <a:lumOff val="25000"/>
                </a:schemeClr>
              </a:solidFill>
              <a:latin typeface="Segoe UI Semibold" pitchFamily="34" charset="0"/>
            </a:endParaRPr>
          </a:p>
        </p:txBody>
      </p:sp>
      <p:sp>
        <p:nvSpPr>
          <p:cNvPr id="4" name="TextBox 3"/>
          <p:cNvSpPr txBox="1"/>
          <p:nvPr/>
        </p:nvSpPr>
        <p:spPr>
          <a:xfrm>
            <a:off x="739942" y="2367643"/>
            <a:ext cx="6950816" cy="3787547"/>
          </a:xfrm>
          <a:prstGeom prst="rect">
            <a:avLst/>
          </a:prstGeom>
          <a:noFill/>
        </p:spPr>
        <p:txBody>
          <a:bodyPr wrap="square" lIns="0" tIns="0" rIns="0" bIns="0" rtlCol="0">
            <a:noAutofit/>
          </a:bodyPr>
          <a:lstStyle/>
          <a:p>
            <a:pPr marL="285750" indent="-285750">
              <a:buFont typeface="Arial" pitchFamily="34" charset="0"/>
              <a:buChar char="•"/>
            </a:pPr>
            <a:r>
              <a:rPr lang="vi-VN" sz="2000"/>
              <a:t>Năm 1950, ông trở thành người đầu tiên khởi xướng lĩnh vực trí tuệ nhân tạo khi đưa ra phép thử Turing (Turing Test). </a:t>
            </a:r>
            <a:endParaRPr lang="en-US" sz="2000"/>
          </a:p>
          <a:p>
            <a:pPr marL="285750" indent="-285750">
              <a:buFont typeface="Arial" pitchFamily="34" charset="0"/>
              <a:buChar char="•"/>
            </a:pPr>
            <a:r>
              <a:rPr lang="vi-VN" sz="2000">
                <a:solidFill>
                  <a:schemeClr val="tx1">
                    <a:lumMod val="75000"/>
                    <a:lumOff val="25000"/>
                  </a:schemeClr>
                </a:solidFill>
              </a:rPr>
              <a:t>Năm 1999, tạp chí Time của Mỹ đã đưa Alan Turing vào danh sách 100 nhân vật quan trọng nhất của thế kỷ XX. </a:t>
            </a:r>
            <a:endParaRPr lang="en-US" sz="2000" dirty="0">
              <a:solidFill>
                <a:schemeClr val="tx1">
                  <a:lumMod val="75000"/>
                  <a:lumOff val="25000"/>
                </a:schemeClr>
              </a:solidFill>
              <a:latin typeface="+mn-lt"/>
            </a:endParaRPr>
          </a:p>
        </p:txBody>
      </p:sp>
      <p:sp>
        <p:nvSpPr>
          <p:cNvPr id="6"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37</a:t>
            </a:fld>
            <a:endParaRPr lang="en-ZA"/>
          </a:p>
        </p:txBody>
      </p:sp>
      <p:grpSp>
        <p:nvGrpSpPr>
          <p:cNvPr id="7" name="Group 6"/>
          <p:cNvGrpSpPr/>
          <p:nvPr/>
        </p:nvGrpSpPr>
        <p:grpSpPr>
          <a:xfrm>
            <a:off x="8330519" y="6010247"/>
            <a:ext cx="2962275" cy="609600"/>
            <a:chOff x="8330519" y="6010247"/>
            <a:chExt cx="2962275" cy="609600"/>
          </a:xfrm>
        </p:grpSpPr>
        <p:pic>
          <p:nvPicPr>
            <p:cNvPr id="8" name="Picture 7"/>
            <p:cNvPicPr>
              <a:picLocks noChangeAspect="1"/>
            </p:cNvPicPr>
            <p:nvPr/>
          </p:nvPicPr>
          <p:blipFill>
            <a:blip r:embed="rId3"/>
            <a:stretch>
              <a:fillRect/>
            </a:stretch>
          </p:blipFill>
          <p:spPr>
            <a:xfrm>
              <a:off x="8330519" y="6010247"/>
              <a:ext cx="2962275" cy="609600"/>
            </a:xfrm>
            <a:prstGeom prst="rect">
              <a:avLst/>
            </a:prstGeom>
          </p:spPr>
        </p:pic>
        <p:sp>
          <p:nvSpPr>
            <p:cNvPr id="9" name="TextBox 8"/>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Phụ lục</a:t>
            </a:r>
          </a:p>
        </p:txBody>
      </p:sp>
      <p:sp>
        <p:nvSpPr>
          <p:cNvPr id="3" name="TextBox 2"/>
          <p:cNvSpPr txBox="1"/>
          <p:nvPr/>
        </p:nvSpPr>
        <p:spPr>
          <a:xfrm>
            <a:off x="739941" y="1507225"/>
            <a:ext cx="8012173" cy="432000"/>
          </a:xfrm>
          <a:prstGeom prst="rect">
            <a:avLst/>
          </a:prstGeom>
          <a:noFill/>
        </p:spPr>
        <p:txBody>
          <a:bodyPr wrap="square" lIns="0" tIns="0" rIns="0" bIns="0" rtlCol="0">
            <a:noAutofit/>
          </a:bodyPr>
          <a:lstStyle/>
          <a:p>
            <a:r>
              <a:rPr lang="en-US" sz="2400">
                <a:solidFill>
                  <a:schemeClr val="tx1">
                    <a:lumMod val="75000"/>
                    <a:lumOff val="25000"/>
                  </a:schemeClr>
                </a:solidFill>
                <a:latin typeface="Segoe UI Semibold" pitchFamily="34" charset="0"/>
              </a:rPr>
              <a:t>Alan Turing - n</a:t>
            </a:r>
            <a:r>
              <a:rPr lang="vi-VN" sz="2400">
                <a:solidFill>
                  <a:schemeClr val="tx1">
                    <a:lumMod val="75000"/>
                    <a:lumOff val="25000"/>
                  </a:schemeClr>
                </a:solidFill>
                <a:latin typeface="Segoe UI Semibold" pitchFamily="34" charset="0"/>
              </a:rPr>
              <a:t>gười khởi xướng lĩnh vực trí tuệ nhân tạo</a:t>
            </a:r>
            <a:endParaRPr lang="en-US" sz="2400" dirty="0">
              <a:solidFill>
                <a:schemeClr val="tx1">
                  <a:lumMod val="75000"/>
                  <a:lumOff val="25000"/>
                </a:schemeClr>
              </a:solidFill>
              <a:latin typeface="Segoe UI Semibold" pitchFamily="34" charset="0"/>
            </a:endParaRPr>
          </a:p>
        </p:txBody>
      </p:sp>
      <p:sp>
        <p:nvSpPr>
          <p:cNvPr id="4" name="TextBox 3"/>
          <p:cNvSpPr txBox="1"/>
          <p:nvPr/>
        </p:nvSpPr>
        <p:spPr>
          <a:xfrm>
            <a:off x="739942" y="2367643"/>
            <a:ext cx="6950816" cy="3787547"/>
          </a:xfrm>
          <a:prstGeom prst="rect">
            <a:avLst/>
          </a:prstGeom>
          <a:noFill/>
        </p:spPr>
        <p:txBody>
          <a:bodyPr wrap="square" lIns="0" tIns="0" rIns="0" bIns="0" rtlCol="0">
            <a:noAutofit/>
          </a:bodyPr>
          <a:lstStyle/>
          <a:p>
            <a:pPr marL="285750" indent="-285750">
              <a:buFont typeface="Arial" pitchFamily="34" charset="0"/>
              <a:buChar char="•"/>
            </a:pPr>
            <a:r>
              <a:rPr lang="vi-VN" sz="2000"/>
              <a:t>Năm 1950, ông trở thành người đầu tiên khởi xướng lĩnh vực trí tuệ nhân tạo khi đưa ra phép thử Turing (Turing Test). </a:t>
            </a:r>
            <a:endParaRPr lang="en-US" sz="2000"/>
          </a:p>
          <a:p>
            <a:pPr marL="285750" indent="-285750">
              <a:buFont typeface="Arial" pitchFamily="34" charset="0"/>
              <a:buChar char="•"/>
            </a:pPr>
            <a:r>
              <a:rPr lang="vi-VN" sz="2000">
                <a:solidFill>
                  <a:schemeClr val="tx1">
                    <a:lumMod val="75000"/>
                    <a:lumOff val="25000"/>
                  </a:schemeClr>
                </a:solidFill>
              </a:rPr>
              <a:t>Năm 1999, tạp chí Time của Mỹ đã đưa Alan Turing vào danh sách 100 nhân vật quan trọng nhất của thế kỷ XX. </a:t>
            </a:r>
            <a:endParaRPr lang="en-US" sz="2000">
              <a:solidFill>
                <a:schemeClr val="tx1">
                  <a:lumMod val="75000"/>
                  <a:lumOff val="25000"/>
                </a:schemeClr>
              </a:solidFill>
            </a:endParaRPr>
          </a:p>
          <a:p>
            <a:pPr marL="285750" indent="-285750">
              <a:buFont typeface="Arial" pitchFamily="34" charset="0"/>
              <a:buChar char="•"/>
            </a:pPr>
            <a:r>
              <a:rPr lang="vi-VN" sz="2000">
                <a:solidFill>
                  <a:schemeClr val="tx1">
                    <a:lumMod val="75000"/>
                    <a:lumOff val="25000"/>
                  </a:schemeClr>
                </a:solidFill>
              </a:rPr>
              <a:t>Từ năm 1966, một giải thưởng được coi như giải Nobel cho lĩnh vực khoa học máy tính mang tên Turing đã ra đời</a:t>
            </a:r>
            <a:r>
              <a:rPr lang="en-US" sz="2000">
                <a:solidFill>
                  <a:schemeClr val="tx1">
                    <a:lumMod val="75000"/>
                    <a:lumOff val="25000"/>
                  </a:schemeClr>
                </a:solidFill>
              </a:rPr>
              <a:t> nhằm tôn vinh những ng</a:t>
            </a:r>
            <a:r>
              <a:rPr lang="vi-VN" sz="2000">
                <a:solidFill>
                  <a:schemeClr val="tx1">
                    <a:lumMod val="75000"/>
                    <a:lumOff val="25000"/>
                  </a:schemeClr>
                </a:solidFill>
              </a:rPr>
              <a:t>ư</a:t>
            </a:r>
            <a:r>
              <a:rPr lang="en-US" sz="2000">
                <a:solidFill>
                  <a:schemeClr val="tx1">
                    <a:lumMod val="75000"/>
                    <a:lumOff val="25000"/>
                  </a:schemeClr>
                </a:solidFill>
              </a:rPr>
              <a:t>ời có cống hiến to lớn trong lĩnh vực này.</a:t>
            </a:r>
            <a:endParaRPr lang="en-US" sz="2000" dirty="0">
              <a:solidFill>
                <a:schemeClr val="tx1">
                  <a:lumMod val="75000"/>
                  <a:lumOff val="25000"/>
                </a:schemeClr>
              </a:solidFill>
              <a:latin typeface="+mn-lt"/>
            </a:endParaRPr>
          </a:p>
        </p:txBody>
      </p:sp>
      <p:sp>
        <p:nvSpPr>
          <p:cNvPr id="6"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38</a:t>
            </a:fld>
            <a:endParaRPr lang="en-ZA"/>
          </a:p>
        </p:txBody>
      </p:sp>
      <p:grpSp>
        <p:nvGrpSpPr>
          <p:cNvPr id="7" name="Group 6"/>
          <p:cNvGrpSpPr/>
          <p:nvPr/>
        </p:nvGrpSpPr>
        <p:grpSpPr>
          <a:xfrm>
            <a:off x="8330519" y="6010247"/>
            <a:ext cx="2962275" cy="609600"/>
            <a:chOff x="8330519" y="6010247"/>
            <a:chExt cx="2962275" cy="609600"/>
          </a:xfrm>
        </p:grpSpPr>
        <p:pic>
          <p:nvPicPr>
            <p:cNvPr id="8" name="Picture 7"/>
            <p:cNvPicPr>
              <a:picLocks noChangeAspect="1"/>
            </p:cNvPicPr>
            <p:nvPr/>
          </p:nvPicPr>
          <p:blipFill>
            <a:blip r:embed="rId3"/>
            <a:stretch>
              <a:fillRect/>
            </a:stretch>
          </p:blipFill>
          <p:spPr>
            <a:xfrm>
              <a:off x="8330519" y="6010247"/>
              <a:ext cx="2962275" cy="609600"/>
            </a:xfrm>
            <a:prstGeom prst="rect">
              <a:avLst/>
            </a:prstGeom>
          </p:spPr>
        </p:pic>
        <p:sp>
          <p:nvSpPr>
            <p:cNvPr id="9" name="TextBox 8"/>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CA43457F-31AE-4416-BF71-5982C12E8515}"/>
              </a:ext>
            </a:extLst>
          </p:cNvPr>
          <p:cNvSpPr>
            <a:spLocks noGrp="1"/>
          </p:cNvSpPr>
          <p:nvPr>
            <p:ph type="sldNum" sz="quarter" idx="11"/>
          </p:nvPr>
        </p:nvSpPr>
        <p:spPr>
          <a:xfrm>
            <a:off x="11496369" y="6155190"/>
            <a:ext cx="432000" cy="432000"/>
          </a:xfrm>
        </p:spPr>
        <p:txBody>
          <a:bodyPr/>
          <a:lstStyle/>
          <a:p>
            <a:fld id="{19B51A1E-902D-48AF-9020-955120F399B6}" type="slidenum">
              <a:rPr lang="en-ZA" smtClean="0"/>
              <a:t>39</a:t>
            </a:fld>
            <a:endParaRPr lang="en-ZA"/>
          </a:p>
        </p:txBody>
      </p:sp>
      <p:grpSp>
        <p:nvGrpSpPr>
          <p:cNvPr id="8" name="Group 7">
            <a:extLst>
              <a:ext uri="{FF2B5EF4-FFF2-40B4-BE49-F238E27FC236}">
                <a16:creationId xmlns:a16="http://schemas.microsoft.com/office/drawing/2014/main" id="{C0C61B3F-5C92-426E-BAD7-767EF549A0EC}"/>
              </a:ext>
            </a:extLst>
          </p:cNvPr>
          <p:cNvGrpSpPr/>
          <p:nvPr/>
        </p:nvGrpSpPr>
        <p:grpSpPr>
          <a:xfrm>
            <a:off x="8330519" y="6010247"/>
            <a:ext cx="2962275" cy="609600"/>
            <a:chOff x="8330519" y="6010247"/>
            <a:chExt cx="2962275" cy="609600"/>
          </a:xfrm>
        </p:grpSpPr>
        <p:pic>
          <p:nvPicPr>
            <p:cNvPr id="9" name="Picture 8">
              <a:extLst>
                <a:ext uri="{FF2B5EF4-FFF2-40B4-BE49-F238E27FC236}">
                  <a16:creationId xmlns:a16="http://schemas.microsoft.com/office/drawing/2014/main" id="{3709B484-CC92-468E-BFFC-29921967BB59}"/>
                </a:ext>
              </a:extLst>
            </p:cNvPr>
            <p:cNvPicPr>
              <a:picLocks noChangeAspect="1"/>
            </p:cNvPicPr>
            <p:nvPr/>
          </p:nvPicPr>
          <p:blipFill>
            <a:blip r:embed="rId2"/>
            <a:stretch>
              <a:fillRect/>
            </a:stretch>
          </p:blipFill>
          <p:spPr>
            <a:xfrm>
              <a:off x="8330519" y="6010247"/>
              <a:ext cx="2962275" cy="609600"/>
            </a:xfrm>
            <a:prstGeom prst="rect">
              <a:avLst/>
            </a:prstGeom>
          </p:spPr>
        </p:pic>
        <p:sp>
          <p:nvSpPr>
            <p:cNvPr id="10" name="TextBox 9">
              <a:extLst>
                <a:ext uri="{FF2B5EF4-FFF2-40B4-BE49-F238E27FC236}">
                  <a16:creationId xmlns:a16="http://schemas.microsoft.com/office/drawing/2014/main" id="{A9545064-02BF-4533-AA76-3E125AFDD102}"/>
                </a:ext>
              </a:extLst>
            </p:cNvPr>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
        <p:nvSpPr>
          <p:cNvPr id="11" name="Rectangle 10">
            <a:extLst>
              <a:ext uri="{FF2B5EF4-FFF2-40B4-BE49-F238E27FC236}">
                <a16:creationId xmlns:a16="http://schemas.microsoft.com/office/drawing/2014/main" id="{6A730C62-C761-464A-B312-5323769DAD4F}"/>
              </a:ext>
            </a:extLst>
          </p:cNvPr>
          <p:cNvSpPr/>
          <p:nvPr/>
        </p:nvSpPr>
        <p:spPr>
          <a:xfrm>
            <a:off x="0" y="2721114"/>
            <a:ext cx="12192000" cy="707886"/>
          </a:xfrm>
          <a:prstGeom prst="rect">
            <a:avLst/>
          </a:prstGeom>
        </p:spPr>
        <p:txBody>
          <a:bodyPr wrap="square">
            <a:spAutoFit/>
          </a:bodyPr>
          <a:lstStyle/>
          <a:p>
            <a:pPr algn="ctr"/>
            <a:r>
              <a:rPr lang="en-US" sz="4000" b="1" dirty="0">
                <a:solidFill>
                  <a:srgbClr val="444950"/>
                </a:solidFill>
                <a:latin typeface="Segoe UI" panose="020B0502040204020203" pitchFamily="34" charset="0"/>
                <a:ea typeface="Segoe UI" panose="020B0502040204020203" pitchFamily="34" charset="0"/>
                <a:cs typeface="Segoe UI" panose="020B0502040204020203" pitchFamily="34" charset="0"/>
              </a:rPr>
              <a:t>Website</a:t>
            </a:r>
          </a:p>
        </p:txBody>
      </p:sp>
      <p:sp>
        <p:nvSpPr>
          <p:cNvPr id="2" name="TextBox 1">
            <a:extLst>
              <a:ext uri="{FF2B5EF4-FFF2-40B4-BE49-F238E27FC236}">
                <a16:creationId xmlns:a16="http://schemas.microsoft.com/office/drawing/2014/main" id="{9AB00F24-A67F-4E60-9F2A-6476F1C43C1C}"/>
              </a:ext>
            </a:extLst>
          </p:cNvPr>
          <p:cNvSpPr txBox="1"/>
          <p:nvPr/>
        </p:nvSpPr>
        <p:spPr>
          <a:xfrm>
            <a:off x="1307123" y="3429000"/>
            <a:ext cx="9577754" cy="1143000"/>
          </a:xfrm>
          <a:prstGeom prst="rect">
            <a:avLst/>
          </a:prstGeom>
          <a:noFill/>
        </p:spPr>
        <p:txBody>
          <a:bodyPr wrap="square" lIns="0" tIns="0" rIns="0" bIns="0" rtlCol="0">
            <a:noAutofit/>
          </a:bodyPr>
          <a:lstStyle/>
          <a:p>
            <a:pPr algn="ctr"/>
            <a:r>
              <a:rPr lang="en-US" sz="5400" dirty="0">
                <a:solidFill>
                  <a:srgbClr val="444950"/>
                </a:solidFill>
                <a:latin typeface="Segoe UI Light" panose="020B0502040204020203" pitchFamily="34" charset="0"/>
                <a:ea typeface="Segoe UI" panose="020B0502040204020203" pitchFamily="34" charset="0"/>
                <a:cs typeface="Segoe UI Light" panose="020B0502040204020203" pitchFamily="34" charset="0"/>
              </a:rPr>
              <a:t>GiaiMaEnigma.cf</a:t>
            </a:r>
          </a:p>
        </p:txBody>
      </p:sp>
    </p:spTree>
    <p:extLst>
      <p:ext uri="{BB962C8B-B14F-4D97-AF65-F5344CB8AC3E}">
        <p14:creationId xmlns:p14="http://schemas.microsoft.com/office/powerpoint/2010/main" val="13663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4</a:t>
            </a:fld>
            <a:endParaRPr lang="en-ZA"/>
          </a:p>
        </p:txBody>
      </p:sp>
      <p:sp>
        <p:nvSpPr>
          <p:cNvPr id="14" name="Title 1"/>
          <p:cNvSpPr txBox="1"/>
          <p:nvPr/>
        </p:nvSpPr>
        <p:spPr>
          <a:xfrm>
            <a:off x="543338" y="95192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dirty="0" err="1">
                <a:solidFill>
                  <a:srgbClr val="004D86"/>
                </a:solidFill>
                <a:latin typeface="Segoe UI" pitchFamily="34" charset="0"/>
                <a:ea typeface="Segoe UI" pitchFamily="34" charset="0"/>
                <a:cs typeface="Segoe UI" pitchFamily="34" charset="0"/>
              </a:rPr>
              <a:t>Giới</a:t>
            </a:r>
            <a:r>
              <a:rPr lang="en-ZA" sz="3600" dirty="0">
                <a:solidFill>
                  <a:srgbClr val="004D86"/>
                </a:solidFill>
                <a:latin typeface="Segoe UI" pitchFamily="34" charset="0"/>
                <a:ea typeface="Segoe UI" pitchFamily="34" charset="0"/>
                <a:cs typeface="Segoe UI" pitchFamily="34" charset="0"/>
              </a:rPr>
              <a:t> </a:t>
            </a:r>
            <a:r>
              <a:rPr lang="en-ZA" sz="3600" dirty="0" err="1">
                <a:solidFill>
                  <a:srgbClr val="004D86"/>
                </a:solidFill>
                <a:latin typeface="Segoe UI" pitchFamily="34" charset="0"/>
                <a:ea typeface="Segoe UI" pitchFamily="34" charset="0"/>
                <a:cs typeface="Segoe UI" pitchFamily="34" charset="0"/>
              </a:rPr>
              <a:t>thiệu</a:t>
            </a:r>
            <a:r>
              <a:rPr lang="en-ZA" sz="3600" dirty="0">
                <a:solidFill>
                  <a:srgbClr val="004D86"/>
                </a:solidFill>
                <a:latin typeface="Segoe UI" pitchFamily="34" charset="0"/>
                <a:ea typeface="Segoe UI" pitchFamily="34" charset="0"/>
                <a:cs typeface="Segoe UI" pitchFamily="34" charset="0"/>
              </a:rPr>
              <a:t> </a:t>
            </a:r>
            <a:r>
              <a:rPr lang="en-ZA" sz="3600" dirty="0" err="1">
                <a:solidFill>
                  <a:srgbClr val="004D86"/>
                </a:solidFill>
                <a:latin typeface="Segoe UI" pitchFamily="34" charset="0"/>
                <a:ea typeface="Segoe UI" pitchFamily="34" charset="0"/>
                <a:cs typeface="Segoe UI" pitchFamily="34" charset="0"/>
              </a:rPr>
              <a:t>chung</a:t>
            </a:r>
            <a:endParaRPr lang="en-ZA" sz="3600" dirty="0">
              <a:solidFill>
                <a:srgbClr val="004D86"/>
              </a:solidFill>
              <a:latin typeface="Segoe UI" pitchFamily="34" charset="0"/>
              <a:ea typeface="Segoe UI" pitchFamily="34" charset="0"/>
              <a:cs typeface="Segoe UI" pitchFamily="34" charset="0"/>
            </a:endParaRPr>
          </a:p>
        </p:txBody>
      </p:sp>
      <p:sp>
        <p:nvSpPr>
          <p:cNvPr id="15" name="TextBox 14"/>
          <p:cNvSpPr txBox="1"/>
          <p:nvPr/>
        </p:nvSpPr>
        <p:spPr>
          <a:xfrm>
            <a:off x="980902" y="2087151"/>
            <a:ext cx="5115098" cy="3442792"/>
          </a:xfrm>
          <a:prstGeom prst="rect">
            <a:avLst/>
          </a:prstGeom>
          <a:noFill/>
        </p:spPr>
        <p:txBody>
          <a:bodyPr wrap="square" lIns="0" tIns="0" rIns="0" bIns="0" rtlCol="0">
            <a:noAutofit/>
          </a:bodyPr>
          <a:lstStyle/>
          <a:p>
            <a:pPr marL="285750" indent="-285750" algn="just">
              <a:buFont typeface="Arial" pitchFamily="34" charset="0"/>
              <a:buChar char="•"/>
            </a:pPr>
            <a:r>
              <a:rPr lang="vi-VN" dirty="0"/>
              <a:t>Chiếc máy Enigma đầu tiên do kỹ sư Đức Arthur Scherbius</a:t>
            </a:r>
            <a:r>
              <a:rPr lang="en-US" dirty="0"/>
              <a:t> </a:t>
            </a:r>
            <a:r>
              <a:rPr lang="en-US" dirty="0" err="1"/>
              <a:t>chế</a:t>
            </a:r>
            <a:r>
              <a:rPr lang="en-US" dirty="0"/>
              <a:t> </a:t>
            </a:r>
            <a:r>
              <a:rPr lang="en-US" dirty="0" err="1"/>
              <a:t>tạo</a:t>
            </a:r>
            <a:r>
              <a:rPr lang="en-US" dirty="0"/>
              <a:t>.</a:t>
            </a:r>
          </a:p>
          <a:p>
            <a:pPr marL="285750" indent="-285750" algn="just">
              <a:buFont typeface="Arial" pitchFamily="34" charset="0"/>
              <a:buChar char="•"/>
            </a:pPr>
            <a:r>
              <a:rPr lang="vi-VN" dirty="0"/>
              <a:t>Máy được thiết kế dùng bảo mật các thông tin trao đổi </a:t>
            </a:r>
            <a:r>
              <a:rPr lang="en-US" dirty="0" err="1"/>
              <a:t>giữa</a:t>
            </a:r>
            <a:r>
              <a:rPr lang="en-US" dirty="0"/>
              <a:t> </a:t>
            </a:r>
            <a:r>
              <a:rPr lang="en-US" dirty="0" err="1"/>
              <a:t>các</a:t>
            </a:r>
            <a:r>
              <a:rPr lang="en-US" dirty="0"/>
              <a:t> </a:t>
            </a:r>
            <a:r>
              <a:rPr lang="en-US" dirty="0" err="1"/>
              <a:t>hãng</a:t>
            </a:r>
            <a:r>
              <a:rPr lang="en-US" dirty="0"/>
              <a:t> </a:t>
            </a:r>
            <a:r>
              <a:rPr lang="en-US" dirty="0" err="1"/>
              <a:t>lớn</a:t>
            </a:r>
            <a:r>
              <a:rPr lang="en-US" dirty="0"/>
              <a:t>.</a:t>
            </a:r>
            <a:endParaRPr lang="en-US" dirty="0">
              <a:solidFill>
                <a:schemeClr val="tx1">
                  <a:lumMod val="75000"/>
                  <a:lumOff val="25000"/>
                </a:schemeClr>
              </a:solidFill>
            </a:endParaRPr>
          </a:p>
        </p:txBody>
      </p:sp>
      <p:grpSp>
        <p:nvGrpSpPr>
          <p:cNvPr id="16" name="Group 15"/>
          <p:cNvGrpSpPr/>
          <p:nvPr/>
        </p:nvGrpSpPr>
        <p:grpSpPr>
          <a:xfrm>
            <a:off x="6652402" y="1992281"/>
            <a:ext cx="5275967" cy="3913790"/>
            <a:chOff x="6490032" y="1916081"/>
            <a:chExt cx="5275967" cy="3913790"/>
          </a:xfrm>
        </p:grpSpPr>
        <p:pic>
          <p:nvPicPr>
            <p:cNvPr id="17" name="Picture 2" descr="Káº¿t quáº£ hÃ¬nh áº£nh cho Arthur Scherbius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32" y="1916081"/>
              <a:ext cx="5275967" cy="34427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490033" y="5453743"/>
              <a:ext cx="5275966" cy="376128"/>
            </a:xfrm>
            <a:prstGeom prst="rect">
              <a:avLst/>
            </a:prstGeom>
            <a:noFill/>
          </p:spPr>
          <p:txBody>
            <a:bodyPr wrap="square" lIns="0" tIns="0" rIns="0" bIns="0" rtlCol="0">
              <a:noAutofit/>
            </a:bodyPr>
            <a:lstStyle/>
            <a:p>
              <a:pPr algn="ctr"/>
              <a:r>
                <a:rPr lang="en-US" sz="1600">
                  <a:solidFill>
                    <a:schemeClr val="tx1">
                      <a:lumMod val="75000"/>
                      <a:lumOff val="25000"/>
                    </a:schemeClr>
                  </a:solidFill>
                  <a:latin typeface="+mn-lt"/>
                </a:rPr>
                <a:t>Enigma A</a:t>
              </a:r>
            </a:p>
          </p:txBody>
        </p:sp>
      </p:grpSp>
      <p:sp>
        <p:nvSpPr>
          <p:cNvPr id="1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4</a:t>
            </a:fld>
            <a:endParaRPr lang="en-ZA"/>
          </a:p>
        </p:txBody>
      </p:sp>
      <p:grpSp>
        <p:nvGrpSpPr>
          <p:cNvPr id="20" name="Group 19"/>
          <p:cNvGrpSpPr/>
          <p:nvPr/>
        </p:nvGrpSpPr>
        <p:grpSpPr>
          <a:xfrm>
            <a:off x="8330519" y="6010247"/>
            <a:ext cx="2962275" cy="609600"/>
            <a:chOff x="8330519" y="6010247"/>
            <a:chExt cx="2962275" cy="609600"/>
          </a:xfrm>
        </p:grpSpPr>
        <p:pic>
          <p:nvPicPr>
            <p:cNvPr id="21" name="Picture 20"/>
            <p:cNvPicPr>
              <a:picLocks noChangeAspect="1"/>
            </p:cNvPicPr>
            <p:nvPr/>
          </p:nvPicPr>
          <p:blipFill>
            <a:blip r:embed="rId4"/>
            <a:stretch>
              <a:fillRect/>
            </a:stretch>
          </p:blipFill>
          <p:spPr>
            <a:xfrm>
              <a:off x="8330519" y="6010247"/>
              <a:ext cx="2962275" cy="609600"/>
            </a:xfrm>
            <a:prstGeom prst="rect">
              <a:avLst/>
            </a:prstGeom>
          </p:spPr>
        </p:pic>
        <p:sp>
          <p:nvSpPr>
            <p:cNvPr id="22" name="TextBox 21"/>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additive="base">
                                        <p:cTn id="7"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5</a:t>
            </a:fld>
            <a:endParaRPr lang="en-ZA"/>
          </a:p>
        </p:txBody>
      </p:sp>
      <p:sp>
        <p:nvSpPr>
          <p:cNvPr id="14" name="Title 1"/>
          <p:cNvSpPr txBox="1"/>
          <p:nvPr/>
        </p:nvSpPr>
        <p:spPr>
          <a:xfrm>
            <a:off x="543338" y="95192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err="1">
                <a:solidFill>
                  <a:srgbClr val="004D86"/>
                </a:solidFill>
                <a:latin typeface="Segoe UI" pitchFamily="34" charset="0"/>
                <a:ea typeface="Segoe UI" pitchFamily="34" charset="0"/>
                <a:cs typeface="Segoe UI" pitchFamily="34" charset="0"/>
              </a:rPr>
              <a:t>Giới</a:t>
            </a:r>
            <a:r>
              <a:rPr lang="en-ZA" sz="3600">
                <a:solidFill>
                  <a:srgbClr val="004D86"/>
                </a:solidFill>
                <a:latin typeface="Segoe UI" pitchFamily="34" charset="0"/>
                <a:ea typeface="Segoe UI" pitchFamily="34" charset="0"/>
                <a:cs typeface="Segoe UI" pitchFamily="34" charset="0"/>
              </a:rPr>
              <a:t> </a:t>
            </a:r>
            <a:r>
              <a:rPr lang="en-ZA" sz="3600" err="1">
                <a:solidFill>
                  <a:srgbClr val="004D86"/>
                </a:solidFill>
                <a:latin typeface="Segoe UI" pitchFamily="34" charset="0"/>
                <a:ea typeface="Segoe UI" pitchFamily="34" charset="0"/>
                <a:cs typeface="Segoe UI" pitchFamily="34" charset="0"/>
              </a:rPr>
              <a:t>thiệu</a:t>
            </a:r>
            <a:r>
              <a:rPr lang="en-ZA" sz="3600">
                <a:solidFill>
                  <a:srgbClr val="004D86"/>
                </a:solidFill>
                <a:latin typeface="Segoe UI" pitchFamily="34" charset="0"/>
                <a:ea typeface="Segoe UI" pitchFamily="34" charset="0"/>
                <a:cs typeface="Segoe UI" pitchFamily="34" charset="0"/>
              </a:rPr>
              <a:t> chung</a:t>
            </a:r>
          </a:p>
        </p:txBody>
      </p:sp>
      <p:sp>
        <p:nvSpPr>
          <p:cNvPr id="15" name="TextBox 14"/>
          <p:cNvSpPr txBox="1"/>
          <p:nvPr/>
        </p:nvSpPr>
        <p:spPr>
          <a:xfrm>
            <a:off x="980902" y="2087151"/>
            <a:ext cx="5115098" cy="3442792"/>
          </a:xfrm>
          <a:prstGeom prst="rect">
            <a:avLst/>
          </a:prstGeom>
          <a:noFill/>
        </p:spPr>
        <p:txBody>
          <a:bodyPr wrap="square" lIns="0" tIns="0" rIns="0" bIns="0" rtlCol="0">
            <a:noAutofit/>
          </a:bodyPr>
          <a:lstStyle/>
          <a:p>
            <a:pPr marL="285750" indent="-285750" algn="just">
              <a:buFont typeface="Arial" pitchFamily="34" charset="0"/>
              <a:buChar char="•"/>
            </a:pPr>
            <a:r>
              <a:rPr lang="vi-VN"/>
              <a:t>Chiếc máy Enigma đầu tiên do kỹ sư Đức Arthur Scherbius</a:t>
            </a:r>
            <a:r>
              <a:rPr lang="en-US"/>
              <a:t> </a:t>
            </a:r>
            <a:r>
              <a:rPr lang="en-US" err="1"/>
              <a:t>chế</a:t>
            </a:r>
            <a:r>
              <a:rPr lang="en-US"/>
              <a:t> </a:t>
            </a:r>
            <a:r>
              <a:rPr lang="en-US" err="1"/>
              <a:t>tạo</a:t>
            </a:r>
            <a:r>
              <a:rPr lang="en-US"/>
              <a:t>.</a:t>
            </a:r>
          </a:p>
          <a:p>
            <a:pPr marL="285750" indent="-285750" algn="just">
              <a:buFont typeface="Arial" pitchFamily="34" charset="0"/>
              <a:buChar char="•"/>
            </a:pPr>
            <a:r>
              <a:rPr lang="vi-VN"/>
              <a:t>Máy được thiết kế dùng bảo mật các thông tin trao đổi </a:t>
            </a:r>
            <a:r>
              <a:rPr lang="en-US" err="1"/>
              <a:t>giữa</a:t>
            </a:r>
            <a:r>
              <a:rPr lang="en-US"/>
              <a:t> </a:t>
            </a:r>
            <a:r>
              <a:rPr lang="en-US" err="1"/>
              <a:t>các</a:t>
            </a:r>
            <a:r>
              <a:rPr lang="en-US"/>
              <a:t> </a:t>
            </a:r>
            <a:r>
              <a:rPr lang="en-US" err="1"/>
              <a:t>hãng</a:t>
            </a:r>
            <a:r>
              <a:rPr lang="en-US"/>
              <a:t> </a:t>
            </a:r>
            <a:r>
              <a:rPr lang="en-US" err="1"/>
              <a:t>lớn</a:t>
            </a:r>
            <a:r>
              <a:rPr lang="en-US"/>
              <a:t>.</a:t>
            </a:r>
          </a:p>
          <a:p>
            <a:pPr marL="285750" indent="-285750" algn="just">
              <a:buFont typeface="Arial" pitchFamily="34" charset="0"/>
              <a:buChar char="•"/>
            </a:pPr>
            <a:r>
              <a:rPr lang="en-US" err="1"/>
              <a:t>Quân</a:t>
            </a:r>
            <a:r>
              <a:rPr lang="en-US"/>
              <a:t> </a:t>
            </a:r>
            <a:r>
              <a:rPr lang="en-US" err="1"/>
              <a:t>đội</a:t>
            </a:r>
            <a:r>
              <a:rPr lang="en-US"/>
              <a:t> </a:t>
            </a:r>
            <a:r>
              <a:rPr lang="en-US" err="1"/>
              <a:t>Đức</a:t>
            </a:r>
            <a:r>
              <a:rPr lang="en-US"/>
              <a:t> </a:t>
            </a:r>
            <a:r>
              <a:rPr lang="en-US" err="1"/>
              <a:t>quyết</a:t>
            </a:r>
            <a:r>
              <a:rPr lang="en-US"/>
              <a:t> </a:t>
            </a:r>
            <a:r>
              <a:rPr lang="en-US" err="1"/>
              <a:t>định</a:t>
            </a:r>
            <a:r>
              <a:rPr lang="en-US"/>
              <a:t> đ</a:t>
            </a:r>
            <a:r>
              <a:rPr lang="vi-VN"/>
              <a:t>ư</a:t>
            </a:r>
            <a:r>
              <a:rPr lang="en-US"/>
              <a:t>a </a:t>
            </a:r>
            <a:r>
              <a:rPr lang="en-US" err="1"/>
              <a:t>máy</a:t>
            </a:r>
            <a:r>
              <a:rPr lang="en-US"/>
              <a:t> Enigma </a:t>
            </a:r>
            <a:r>
              <a:rPr lang="en-US" err="1"/>
              <a:t>vào</a:t>
            </a:r>
            <a:r>
              <a:rPr lang="en-US"/>
              <a:t> </a:t>
            </a:r>
            <a:r>
              <a:rPr lang="en-US" err="1"/>
              <a:t>sử</a:t>
            </a:r>
            <a:r>
              <a:rPr lang="en-US"/>
              <a:t> </a:t>
            </a:r>
            <a:r>
              <a:rPr lang="en-US" err="1"/>
              <a:t>dụng</a:t>
            </a:r>
            <a:r>
              <a:rPr lang="en-US"/>
              <a:t> </a:t>
            </a:r>
            <a:r>
              <a:rPr lang="en-US" err="1"/>
              <a:t>mã</a:t>
            </a:r>
            <a:r>
              <a:rPr lang="en-US"/>
              <a:t> </a:t>
            </a:r>
            <a:r>
              <a:rPr lang="en-US" err="1"/>
              <a:t>hóa</a:t>
            </a:r>
            <a:r>
              <a:rPr lang="en-US"/>
              <a:t> </a:t>
            </a:r>
            <a:r>
              <a:rPr lang="en-US" err="1"/>
              <a:t>thông</a:t>
            </a:r>
            <a:r>
              <a:rPr lang="en-US"/>
              <a:t> tin.</a:t>
            </a:r>
            <a:endParaRPr lang="en-US">
              <a:solidFill>
                <a:schemeClr val="tx1">
                  <a:lumMod val="75000"/>
                  <a:lumOff val="25000"/>
                </a:schemeClr>
              </a:solidFill>
            </a:endParaRPr>
          </a:p>
        </p:txBody>
      </p:sp>
      <p:grpSp>
        <p:nvGrpSpPr>
          <p:cNvPr id="16" name="Group 15"/>
          <p:cNvGrpSpPr/>
          <p:nvPr/>
        </p:nvGrpSpPr>
        <p:grpSpPr>
          <a:xfrm>
            <a:off x="6652402" y="1992281"/>
            <a:ext cx="5275967" cy="3913790"/>
            <a:chOff x="6490032" y="1916081"/>
            <a:chExt cx="5275967" cy="3913790"/>
          </a:xfrm>
        </p:grpSpPr>
        <p:pic>
          <p:nvPicPr>
            <p:cNvPr id="17" name="Picture 2" descr="Káº¿t quáº£ hÃ¬nh áº£nh cho Arthur Scherbius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32" y="1916081"/>
              <a:ext cx="5275967" cy="34427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490033" y="5453743"/>
              <a:ext cx="5275966" cy="376128"/>
            </a:xfrm>
            <a:prstGeom prst="rect">
              <a:avLst/>
            </a:prstGeom>
            <a:noFill/>
          </p:spPr>
          <p:txBody>
            <a:bodyPr wrap="square" lIns="0" tIns="0" rIns="0" bIns="0" rtlCol="0">
              <a:noAutofit/>
            </a:bodyPr>
            <a:lstStyle/>
            <a:p>
              <a:pPr algn="ctr"/>
              <a:r>
                <a:rPr lang="en-US" sz="1600">
                  <a:solidFill>
                    <a:schemeClr val="tx1">
                      <a:lumMod val="75000"/>
                      <a:lumOff val="25000"/>
                    </a:schemeClr>
                  </a:solidFill>
                  <a:latin typeface="+mn-lt"/>
                </a:rPr>
                <a:t>Enigma A</a:t>
              </a:r>
            </a:p>
          </p:txBody>
        </p:sp>
      </p:grpSp>
      <p:sp>
        <p:nvSpPr>
          <p:cNvPr id="19"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5</a:t>
            </a:fld>
            <a:endParaRPr lang="en-ZA"/>
          </a:p>
        </p:txBody>
      </p:sp>
      <p:grpSp>
        <p:nvGrpSpPr>
          <p:cNvPr id="20" name="Group 19"/>
          <p:cNvGrpSpPr/>
          <p:nvPr/>
        </p:nvGrpSpPr>
        <p:grpSpPr>
          <a:xfrm>
            <a:off x="8330519" y="6010247"/>
            <a:ext cx="2962275" cy="609600"/>
            <a:chOff x="8330519" y="6010247"/>
            <a:chExt cx="2962275" cy="609600"/>
          </a:xfrm>
        </p:grpSpPr>
        <p:pic>
          <p:nvPicPr>
            <p:cNvPr id="21" name="Picture 20"/>
            <p:cNvPicPr>
              <a:picLocks noChangeAspect="1"/>
            </p:cNvPicPr>
            <p:nvPr/>
          </p:nvPicPr>
          <p:blipFill>
            <a:blip r:embed="rId4"/>
            <a:stretch>
              <a:fillRect/>
            </a:stretch>
          </p:blipFill>
          <p:spPr>
            <a:xfrm>
              <a:off x="8330519" y="6010247"/>
              <a:ext cx="2962275" cy="609600"/>
            </a:xfrm>
            <a:prstGeom prst="rect">
              <a:avLst/>
            </a:prstGeom>
          </p:spPr>
        </p:pic>
        <p:sp>
          <p:nvSpPr>
            <p:cNvPr id="22" name="TextBox 21"/>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 calcmode="lin" valueType="num">
                                      <p:cBhvr additive="base">
                                        <p:cTn id="7"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6</a:t>
            </a:fld>
            <a:endParaRPr lang="en-ZA"/>
          </a:p>
        </p:txBody>
      </p:sp>
      <p:sp>
        <p:nvSpPr>
          <p:cNvPr id="8" name="Title 1"/>
          <p:cNvSpPr txBox="1"/>
          <p:nvPr/>
        </p:nvSpPr>
        <p:spPr>
          <a:xfrm>
            <a:off x="543338" y="95192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err="1">
                <a:solidFill>
                  <a:srgbClr val="004D86"/>
                </a:solidFill>
                <a:latin typeface="Segoe UI" pitchFamily="34" charset="0"/>
                <a:ea typeface="Segoe UI" pitchFamily="34" charset="0"/>
                <a:cs typeface="Segoe UI" pitchFamily="34" charset="0"/>
              </a:rPr>
              <a:t>Giới</a:t>
            </a:r>
            <a:r>
              <a:rPr lang="en-ZA" sz="3600">
                <a:solidFill>
                  <a:srgbClr val="004D86"/>
                </a:solidFill>
                <a:latin typeface="Segoe UI" pitchFamily="34" charset="0"/>
                <a:ea typeface="Segoe UI" pitchFamily="34" charset="0"/>
                <a:cs typeface="Segoe UI" pitchFamily="34" charset="0"/>
              </a:rPr>
              <a:t> </a:t>
            </a:r>
            <a:r>
              <a:rPr lang="en-ZA" sz="3600" err="1">
                <a:solidFill>
                  <a:srgbClr val="004D86"/>
                </a:solidFill>
                <a:latin typeface="Segoe UI" pitchFamily="34" charset="0"/>
                <a:ea typeface="Segoe UI" pitchFamily="34" charset="0"/>
                <a:cs typeface="Segoe UI" pitchFamily="34" charset="0"/>
              </a:rPr>
              <a:t>thiệu</a:t>
            </a:r>
            <a:r>
              <a:rPr lang="en-ZA" sz="3600">
                <a:solidFill>
                  <a:srgbClr val="004D86"/>
                </a:solidFill>
                <a:latin typeface="Segoe UI" pitchFamily="34" charset="0"/>
                <a:ea typeface="Segoe UI" pitchFamily="34" charset="0"/>
                <a:cs typeface="Segoe UI" pitchFamily="34" charset="0"/>
              </a:rPr>
              <a:t> chung</a:t>
            </a:r>
          </a:p>
        </p:txBody>
      </p:sp>
      <p:sp>
        <p:nvSpPr>
          <p:cNvPr id="10" name="TextBox 9"/>
          <p:cNvSpPr txBox="1"/>
          <p:nvPr/>
        </p:nvSpPr>
        <p:spPr>
          <a:xfrm>
            <a:off x="980902" y="2087151"/>
            <a:ext cx="5115098" cy="3442792"/>
          </a:xfrm>
          <a:prstGeom prst="rect">
            <a:avLst/>
          </a:prstGeom>
          <a:noFill/>
        </p:spPr>
        <p:txBody>
          <a:bodyPr wrap="square" lIns="0" tIns="0" rIns="0" bIns="0" rtlCol="0">
            <a:noAutofit/>
          </a:bodyPr>
          <a:lstStyle/>
          <a:p>
            <a:pPr marL="285750" indent="-285750" algn="just">
              <a:buFont typeface="Arial" pitchFamily="34" charset="0"/>
              <a:buChar char="•"/>
            </a:pPr>
            <a:r>
              <a:rPr lang="vi-VN"/>
              <a:t>Chiếc máy Enigma đầu tiên do kỹ sư Đức Arthur Scherbius</a:t>
            </a:r>
            <a:r>
              <a:rPr lang="en-US"/>
              <a:t> </a:t>
            </a:r>
            <a:r>
              <a:rPr lang="en-US" err="1"/>
              <a:t>chế</a:t>
            </a:r>
            <a:r>
              <a:rPr lang="en-US"/>
              <a:t> </a:t>
            </a:r>
            <a:r>
              <a:rPr lang="en-US" err="1"/>
              <a:t>tạo</a:t>
            </a:r>
            <a:r>
              <a:rPr lang="en-US"/>
              <a:t>.</a:t>
            </a:r>
          </a:p>
          <a:p>
            <a:pPr marL="285750" indent="-285750" algn="just">
              <a:buFont typeface="Arial" pitchFamily="34" charset="0"/>
              <a:buChar char="•"/>
            </a:pPr>
            <a:r>
              <a:rPr lang="vi-VN"/>
              <a:t>Máy được thiết kế dùng bảo mật các thông tin trao đổi </a:t>
            </a:r>
            <a:r>
              <a:rPr lang="en-US" err="1"/>
              <a:t>giữa</a:t>
            </a:r>
            <a:r>
              <a:rPr lang="en-US"/>
              <a:t> </a:t>
            </a:r>
            <a:r>
              <a:rPr lang="en-US" err="1"/>
              <a:t>các</a:t>
            </a:r>
            <a:r>
              <a:rPr lang="en-US"/>
              <a:t> </a:t>
            </a:r>
            <a:r>
              <a:rPr lang="en-US" err="1"/>
              <a:t>hãng</a:t>
            </a:r>
            <a:r>
              <a:rPr lang="en-US"/>
              <a:t> </a:t>
            </a:r>
            <a:r>
              <a:rPr lang="en-US" err="1"/>
              <a:t>lớn</a:t>
            </a:r>
            <a:r>
              <a:rPr lang="en-US"/>
              <a:t>.</a:t>
            </a:r>
          </a:p>
          <a:p>
            <a:pPr marL="285750" indent="-285750" algn="just">
              <a:buFont typeface="Arial" pitchFamily="34" charset="0"/>
              <a:buChar char="•"/>
            </a:pPr>
            <a:r>
              <a:rPr lang="en-US" err="1"/>
              <a:t>Quân</a:t>
            </a:r>
            <a:r>
              <a:rPr lang="en-US"/>
              <a:t> </a:t>
            </a:r>
            <a:r>
              <a:rPr lang="en-US" err="1"/>
              <a:t>đội</a:t>
            </a:r>
            <a:r>
              <a:rPr lang="en-US"/>
              <a:t> </a:t>
            </a:r>
            <a:r>
              <a:rPr lang="en-US" err="1"/>
              <a:t>Đức</a:t>
            </a:r>
            <a:r>
              <a:rPr lang="en-US"/>
              <a:t> </a:t>
            </a:r>
            <a:r>
              <a:rPr lang="en-US" err="1"/>
              <a:t>quyết</a:t>
            </a:r>
            <a:r>
              <a:rPr lang="en-US"/>
              <a:t> </a:t>
            </a:r>
            <a:r>
              <a:rPr lang="en-US" err="1"/>
              <a:t>định</a:t>
            </a:r>
            <a:r>
              <a:rPr lang="en-US"/>
              <a:t> đ</a:t>
            </a:r>
            <a:r>
              <a:rPr lang="vi-VN"/>
              <a:t>ư</a:t>
            </a:r>
            <a:r>
              <a:rPr lang="en-US"/>
              <a:t>a </a:t>
            </a:r>
            <a:r>
              <a:rPr lang="en-US" err="1"/>
              <a:t>máy</a:t>
            </a:r>
            <a:r>
              <a:rPr lang="en-US"/>
              <a:t> Enigma </a:t>
            </a:r>
            <a:r>
              <a:rPr lang="en-US" err="1"/>
              <a:t>vào</a:t>
            </a:r>
            <a:r>
              <a:rPr lang="en-US"/>
              <a:t> </a:t>
            </a:r>
            <a:r>
              <a:rPr lang="en-US" err="1"/>
              <a:t>sử</a:t>
            </a:r>
            <a:r>
              <a:rPr lang="en-US"/>
              <a:t> </a:t>
            </a:r>
            <a:r>
              <a:rPr lang="en-US" err="1"/>
              <a:t>dụng</a:t>
            </a:r>
            <a:r>
              <a:rPr lang="en-US"/>
              <a:t> </a:t>
            </a:r>
            <a:r>
              <a:rPr lang="en-US" err="1"/>
              <a:t>mã</a:t>
            </a:r>
            <a:r>
              <a:rPr lang="en-US"/>
              <a:t> </a:t>
            </a:r>
            <a:r>
              <a:rPr lang="en-US" err="1"/>
              <a:t>hóa</a:t>
            </a:r>
            <a:r>
              <a:rPr lang="en-US"/>
              <a:t> </a:t>
            </a:r>
            <a:r>
              <a:rPr lang="en-US" err="1"/>
              <a:t>thông</a:t>
            </a:r>
            <a:r>
              <a:rPr lang="en-US"/>
              <a:t> tin.</a:t>
            </a:r>
          </a:p>
          <a:p>
            <a:pPr marL="285750" indent="-285750" algn="just">
              <a:buFont typeface="Arial" pitchFamily="34" charset="0"/>
              <a:buChar char="•"/>
            </a:pPr>
            <a:r>
              <a:rPr lang="vi-VN"/>
              <a:t>Bảng mật mã Enigma cho đến trước thời điểm này vẫn được xem là tuyệt chiêu của quân Đức Quốc xã. </a:t>
            </a:r>
            <a:endParaRPr lang="en-US"/>
          </a:p>
        </p:txBody>
      </p:sp>
      <p:grpSp>
        <p:nvGrpSpPr>
          <p:cNvPr id="11" name="Group 10"/>
          <p:cNvGrpSpPr/>
          <p:nvPr/>
        </p:nvGrpSpPr>
        <p:grpSpPr>
          <a:xfrm>
            <a:off x="6652402" y="1992281"/>
            <a:ext cx="5275967" cy="3913790"/>
            <a:chOff x="6490032" y="1916081"/>
            <a:chExt cx="5275967" cy="3913790"/>
          </a:xfrm>
        </p:grpSpPr>
        <p:pic>
          <p:nvPicPr>
            <p:cNvPr id="14" name="Picture 2" descr="Káº¿t quáº£ hÃ¬nh áº£nh cho Arthur Scherbius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32" y="1916081"/>
              <a:ext cx="5275967" cy="34427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490033" y="5453743"/>
              <a:ext cx="5275966" cy="376128"/>
            </a:xfrm>
            <a:prstGeom prst="rect">
              <a:avLst/>
            </a:prstGeom>
            <a:noFill/>
          </p:spPr>
          <p:txBody>
            <a:bodyPr wrap="square" lIns="0" tIns="0" rIns="0" bIns="0" rtlCol="0">
              <a:noAutofit/>
            </a:bodyPr>
            <a:lstStyle/>
            <a:p>
              <a:pPr algn="ctr"/>
              <a:r>
                <a:rPr lang="en-US" sz="1600">
                  <a:solidFill>
                    <a:schemeClr val="tx1">
                      <a:lumMod val="75000"/>
                      <a:lumOff val="25000"/>
                    </a:schemeClr>
                  </a:solidFill>
                  <a:latin typeface="+mn-lt"/>
                </a:rPr>
                <a:t>Enigma A</a:t>
              </a:r>
            </a:p>
          </p:txBody>
        </p:sp>
      </p:grpSp>
      <p:sp>
        <p:nvSpPr>
          <p:cNvPr id="16"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6</a:t>
            </a:fld>
            <a:endParaRPr lang="en-ZA"/>
          </a:p>
        </p:txBody>
      </p:sp>
      <p:grpSp>
        <p:nvGrpSpPr>
          <p:cNvPr id="17" name="Group 16"/>
          <p:cNvGrpSpPr/>
          <p:nvPr/>
        </p:nvGrpSpPr>
        <p:grpSpPr>
          <a:xfrm>
            <a:off x="8330519" y="6010247"/>
            <a:ext cx="2962275" cy="609600"/>
            <a:chOff x="8330519" y="6010247"/>
            <a:chExt cx="2962275" cy="609600"/>
          </a:xfrm>
        </p:grpSpPr>
        <p:pic>
          <p:nvPicPr>
            <p:cNvPr id="18" name="Picture 17"/>
            <p:cNvPicPr>
              <a:picLocks noChangeAspect="1"/>
            </p:cNvPicPr>
            <p:nvPr/>
          </p:nvPicPr>
          <p:blipFill>
            <a:blip r:embed="rId4"/>
            <a:stretch>
              <a:fillRect/>
            </a:stretch>
          </p:blipFill>
          <p:spPr>
            <a:xfrm>
              <a:off x="8330519" y="6010247"/>
              <a:ext cx="2962275" cy="609600"/>
            </a:xfrm>
            <a:prstGeom prst="rect">
              <a:avLst/>
            </a:prstGeom>
          </p:spPr>
        </p:pic>
        <p:sp>
          <p:nvSpPr>
            <p:cNvPr id="19" name="TextBox 18"/>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7</a:t>
            </a:fld>
            <a:endParaRPr lang="en-ZA"/>
          </a:p>
        </p:txBody>
      </p:sp>
      <p:sp>
        <p:nvSpPr>
          <p:cNvPr id="18" name="Title 1"/>
          <p:cNvSpPr txBox="1"/>
          <p:nvPr/>
        </p:nvSpPr>
        <p:spPr>
          <a:xfrm>
            <a:off x="543338" y="95192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err="1">
                <a:solidFill>
                  <a:srgbClr val="004D86"/>
                </a:solidFill>
                <a:latin typeface="Segoe UI" pitchFamily="34" charset="0"/>
                <a:ea typeface="Segoe UI" pitchFamily="34" charset="0"/>
                <a:cs typeface="Segoe UI" pitchFamily="34" charset="0"/>
              </a:rPr>
              <a:t>Giới</a:t>
            </a:r>
            <a:r>
              <a:rPr lang="en-ZA" sz="3600">
                <a:solidFill>
                  <a:srgbClr val="004D86"/>
                </a:solidFill>
                <a:latin typeface="Segoe UI" pitchFamily="34" charset="0"/>
                <a:ea typeface="Segoe UI" pitchFamily="34" charset="0"/>
                <a:cs typeface="Segoe UI" pitchFamily="34" charset="0"/>
              </a:rPr>
              <a:t> </a:t>
            </a:r>
            <a:r>
              <a:rPr lang="en-ZA" sz="3600" err="1">
                <a:solidFill>
                  <a:srgbClr val="004D86"/>
                </a:solidFill>
                <a:latin typeface="Segoe UI" pitchFamily="34" charset="0"/>
                <a:ea typeface="Segoe UI" pitchFamily="34" charset="0"/>
                <a:cs typeface="Segoe UI" pitchFamily="34" charset="0"/>
              </a:rPr>
              <a:t>thiệu</a:t>
            </a:r>
            <a:r>
              <a:rPr lang="en-ZA" sz="3600">
                <a:solidFill>
                  <a:srgbClr val="004D86"/>
                </a:solidFill>
                <a:latin typeface="Segoe UI" pitchFamily="34" charset="0"/>
                <a:ea typeface="Segoe UI" pitchFamily="34" charset="0"/>
                <a:cs typeface="Segoe UI" pitchFamily="34" charset="0"/>
              </a:rPr>
              <a:t> chung</a:t>
            </a:r>
          </a:p>
        </p:txBody>
      </p:sp>
      <p:sp>
        <p:nvSpPr>
          <p:cNvPr id="19" name="TextBox 18"/>
          <p:cNvSpPr txBox="1"/>
          <p:nvPr/>
        </p:nvSpPr>
        <p:spPr>
          <a:xfrm>
            <a:off x="980902" y="2087151"/>
            <a:ext cx="5115098" cy="3442792"/>
          </a:xfrm>
          <a:prstGeom prst="rect">
            <a:avLst/>
          </a:prstGeom>
          <a:noFill/>
        </p:spPr>
        <p:txBody>
          <a:bodyPr wrap="square" lIns="0" tIns="0" rIns="0" bIns="0" rtlCol="0">
            <a:noAutofit/>
          </a:bodyPr>
          <a:lstStyle/>
          <a:p>
            <a:pPr marL="285750" indent="-285750" algn="just">
              <a:buFont typeface="Arial" pitchFamily="34" charset="0"/>
              <a:buChar char="•"/>
            </a:pPr>
            <a:r>
              <a:rPr lang="vi-VN"/>
              <a:t>Chiếc máy Enigma đầu tiên do kỹ sư Đức Arthur Scherbius</a:t>
            </a:r>
            <a:r>
              <a:rPr lang="en-US"/>
              <a:t> </a:t>
            </a:r>
            <a:r>
              <a:rPr lang="en-US" err="1"/>
              <a:t>chế</a:t>
            </a:r>
            <a:r>
              <a:rPr lang="en-US"/>
              <a:t> </a:t>
            </a:r>
            <a:r>
              <a:rPr lang="en-US" err="1"/>
              <a:t>tạo</a:t>
            </a:r>
            <a:r>
              <a:rPr lang="en-US"/>
              <a:t>.</a:t>
            </a:r>
          </a:p>
          <a:p>
            <a:pPr marL="285750" indent="-285750" algn="just">
              <a:buFont typeface="Arial" pitchFamily="34" charset="0"/>
              <a:buChar char="•"/>
            </a:pPr>
            <a:r>
              <a:rPr lang="vi-VN"/>
              <a:t>Máy được thiết kế dùng bảo mật các thông tin trao đổi </a:t>
            </a:r>
            <a:r>
              <a:rPr lang="en-US" err="1"/>
              <a:t>giữa</a:t>
            </a:r>
            <a:r>
              <a:rPr lang="en-US"/>
              <a:t> </a:t>
            </a:r>
            <a:r>
              <a:rPr lang="en-US" err="1"/>
              <a:t>các</a:t>
            </a:r>
            <a:r>
              <a:rPr lang="en-US"/>
              <a:t> </a:t>
            </a:r>
            <a:r>
              <a:rPr lang="en-US" err="1"/>
              <a:t>hãng</a:t>
            </a:r>
            <a:r>
              <a:rPr lang="en-US"/>
              <a:t> </a:t>
            </a:r>
            <a:r>
              <a:rPr lang="en-US" err="1"/>
              <a:t>lớn</a:t>
            </a:r>
            <a:r>
              <a:rPr lang="en-US"/>
              <a:t>.</a:t>
            </a:r>
          </a:p>
          <a:p>
            <a:pPr marL="285750" indent="-285750" algn="just">
              <a:buFont typeface="Arial" pitchFamily="34" charset="0"/>
              <a:buChar char="•"/>
            </a:pPr>
            <a:r>
              <a:rPr lang="en-US" err="1"/>
              <a:t>Quân</a:t>
            </a:r>
            <a:r>
              <a:rPr lang="en-US"/>
              <a:t> </a:t>
            </a:r>
            <a:r>
              <a:rPr lang="en-US" err="1"/>
              <a:t>đội</a:t>
            </a:r>
            <a:r>
              <a:rPr lang="en-US"/>
              <a:t> </a:t>
            </a:r>
            <a:r>
              <a:rPr lang="en-US" err="1"/>
              <a:t>Đức</a:t>
            </a:r>
            <a:r>
              <a:rPr lang="en-US"/>
              <a:t> </a:t>
            </a:r>
            <a:r>
              <a:rPr lang="en-US" err="1"/>
              <a:t>quyết</a:t>
            </a:r>
            <a:r>
              <a:rPr lang="en-US"/>
              <a:t> </a:t>
            </a:r>
            <a:r>
              <a:rPr lang="en-US" err="1"/>
              <a:t>định</a:t>
            </a:r>
            <a:r>
              <a:rPr lang="en-US"/>
              <a:t> đ</a:t>
            </a:r>
            <a:r>
              <a:rPr lang="vi-VN"/>
              <a:t>ư</a:t>
            </a:r>
            <a:r>
              <a:rPr lang="en-US"/>
              <a:t>a </a:t>
            </a:r>
            <a:r>
              <a:rPr lang="en-US" err="1"/>
              <a:t>máy</a:t>
            </a:r>
            <a:r>
              <a:rPr lang="en-US"/>
              <a:t> Enigma </a:t>
            </a:r>
            <a:r>
              <a:rPr lang="en-US" err="1"/>
              <a:t>vào</a:t>
            </a:r>
            <a:r>
              <a:rPr lang="en-US"/>
              <a:t> </a:t>
            </a:r>
            <a:r>
              <a:rPr lang="en-US" err="1"/>
              <a:t>sử</a:t>
            </a:r>
            <a:r>
              <a:rPr lang="en-US"/>
              <a:t> </a:t>
            </a:r>
            <a:r>
              <a:rPr lang="en-US" err="1"/>
              <a:t>dụng</a:t>
            </a:r>
            <a:r>
              <a:rPr lang="en-US"/>
              <a:t> </a:t>
            </a:r>
            <a:r>
              <a:rPr lang="en-US" err="1"/>
              <a:t>mã</a:t>
            </a:r>
            <a:r>
              <a:rPr lang="en-US"/>
              <a:t> </a:t>
            </a:r>
            <a:r>
              <a:rPr lang="en-US" err="1"/>
              <a:t>hóa</a:t>
            </a:r>
            <a:r>
              <a:rPr lang="en-US"/>
              <a:t> </a:t>
            </a:r>
            <a:r>
              <a:rPr lang="en-US" err="1"/>
              <a:t>thông</a:t>
            </a:r>
            <a:r>
              <a:rPr lang="en-US"/>
              <a:t> tin.</a:t>
            </a:r>
          </a:p>
          <a:p>
            <a:pPr marL="285750" indent="-285750" algn="just">
              <a:buFont typeface="Arial" pitchFamily="34" charset="0"/>
              <a:buChar char="•"/>
            </a:pPr>
            <a:r>
              <a:rPr lang="vi-VN"/>
              <a:t>Bảng mật mã Enigma cho đến trước thời điểm này vẫn được xem là tuyệt chiêu của quân Đức Quốc xã. </a:t>
            </a:r>
            <a:endParaRPr lang="en-US"/>
          </a:p>
          <a:p>
            <a:pPr marL="285750" indent="-285750" algn="just">
              <a:buFont typeface="Arial" pitchFamily="34" charset="0"/>
              <a:buChar char="•"/>
            </a:pPr>
            <a:r>
              <a:rPr lang="vi-VN"/>
              <a:t>Hitler ca ngợi Enigma là “mật mã số 1 thế giới đến thần thánh c</a:t>
            </a:r>
            <a:r>
              <a:rPr lang="en-US"/>
              <a:t>ũ</a:t>
            </a:r>
            <a:r>
              <a:rPr lang="vi-VN"/>
              <a:t>ng không giải nổi”.</a:t>
            </a:r>
            <a:endParaRPr lang="en-US">
              <a:solidFill>
                <a:schemeClr val="tx1">
                  <a:lumMod val="75000"/>
                  <a:lumOff val="25000"/>
                </a:schemeClr>
              </a:solidFill>
            </a:endParaRPr>
          </a:p>
        </p:txBody>
      </p:sp>
      <p:grpSp>
        <p:nvGrpSpPr>
          <p:cNvPr id="20" name="Group 19"/>
          <p:cNvGrpSpPr/>
          <p:nvPr/>
        </p:nvGrpSpPr>
        <p:grpSpPr>
          <a:xfrm>
            <a:off x="6652402" y="1992281"/>
            <a:ext cx="5275967" cy="3913790"/>
            <a:chOff x="6490032" y="1916081"/>
            <a:chExt cx="5275967" cy="3913790"/>
          </a:xfrm>
        </p:grpSpPr>
        <p:pic>
          <p:nvPicPr>
            <p:cNvPr id="21" name="Picture 2" descr="Káº¿t quáº£ hÃ¬nh áº£nh cho Arthur Scherbius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32" y="1916081"/>
              <a:ext cx="5275967" cy="344279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490033" y="5453743"/>
              <a:ext cx="5275966" cy="376128"/>
            </a:xfrm>
            <a:prstGeom prst="rect">
              <a:avLst/>
            </a:prstGeom>
            <a:noFill/>
          </p:spPr>
          <p:txBody>
            <a:bodyPr wrap="square" lIns="0" tIns="0" rIns="0" bIns="0" rtlCol="0">
              <a:noAutofit/>
            </a:bodyPr>
            <a:lstStyle/>
            <a:p>
              <a:pPr algn="ctr"/>
              <a:r>
                <a:rPr lang="en-US" sz="1600">
                  <a:solidFill>
                    <a:schemeClr val="tx1">
                      <a:lumMod val="75000"/>
                      <a:lumOff val="25000"/>
                    </a:schemeClr>
                  </a:solidFill>
                  <a:latin typeface="+mn-lt"/>
                </a:rPr>
                <a:t>Enigma A</a:t>
              </a:r>
            </a:p>
          </p:txBody>
        </p:sp>
      </p:grpSp>
      <p:sp>
        <p:nvSpPr>
          <p:cNvPr id="23"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7</a:t>
            </a:fld>
            <a:endParaRPr lang="en-ZA"/>
          </a:p>
        </p:txBody>
      </p:sp>
      <p:grpSp>
        <p:nvGrpSpPr>
          <p:cNvPr id="24" name="Group 23"/>
          <p:cNvGrpSpPr/>
          <p:nvPr/>
        </p:nvGrpSpPr>
        <p:grpSpPr>
          <a:xfrm>
            <a:off x="8330519" y="6010247"/>
            <a:ext cx="2962275" cy="609600"/>
            <a:chOff x="8330519" y="6010247"/>
            <a:chExt cx="2962275" cy="609600"/>
          </a:xfrm>
        </p:grpSpPr>
        <p:pic>
          <p:nvPicPr>
            <p:cNvPr id="25" name="Picture 24"/>
            <p:cNvPicPr>
              <a:picLocks noChangeAspect="1"/>
            </p:cNvPicPr>
            <p:nvPr/>
          </p:nvPicPr>
          <p:blipFill>
            <a:blip r:embed="rId4"/>
            <a:stretch>
              <a:fillRect/>
            </a:stretch>
          </p:blipFill>
          <p:spPr>
            <a:xfrm>
              <a:off x="8330519" y="6010247"/>
              <a:ext cx="2962275" cy="609600"/>
            </a:xfrm>
            <a:prstGeom prst="rect">
              <a:avLst/>
            </a:prstGeom>
          </p:spPr>
        </p:pic>
        <p:sp>
          <p:nvSpPr>
            <p:cNvPr id="26" name="TextBox 25"/>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anim calcmode="lin" valueType="num">
                                      <p:cBhvr additive="base">
                                        <p:cTn id="7" dur="500"/>
                                        <p:tgtEl>
                                          <p:spTgt spid="19">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9B51A1E-902D-48AF-9020-955120F399B6}" type="slidenum">
              <a:rPr lang="en-ZA" smtClean="0"/>
              <a:t>8</a:t>
            </a:fld>
            <a:endParaRPr lang="en-ZA"/>
          </a:p>
        </p:txBody>
      </p:sp>
      <p:sp>
        <p:nvSpPr>
          <p:cNvPr id="9" name="Title 1"/>
          <p:cNvSpPr txBox="1"/>
          <p:nvPr/>
        </p:nvSpPr>
        <p:spPr>
          <a:xfrm>
            <a:off x="543338" y="951929"/>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err="1">
                <a:solidFill>
                  <a:srgbClr val="004D86"/>
                </a:solidFill>
                <a:latin typeface="Segoe UI" pitchFamily="34" charset="0"/>
                <a:ea typeface="Segoe UI" pitchFamily="34" charset="0"/>
                <a:cs typeface="Segoe UI" pitchFamily="34" charset="0"/>
              </a:rPr>
              <a:t>Giới</a:t>
            </a:r>
            <a:r>
              <a:rPr lang="en-ZA" sz="3600">
                <a:solidFill>
                  <a:srgbClr val="004D86"/>
                </a:solidFill>
                <a:latin typeface="Segoe UI" pitchFamily="34" charset="0"/>
                <a:ea typeface="Segoe UI" pitchFamily="34" charset="0"/>
                <a:cs typeface="Segoe UI" pitchFamily="34" charset="0"/>
              </a:rPr>
              <a:t> </a:t>
            </a:r>
            <a:r>
              <a:rPr lang="en-ZA" sz="3600" err="1">
                <a:solidFill>
                  <a:srgbClr val="004D86"/>
                </a:solidFill>
                <a:latin typeface="Segoe UI" pitchFamily="34" charset="0"/>
                <a:ea typeface="Segoe UI" pitchFamily="34" charset="0"/>
                <a:cs typeface="Segoe UI" pitchFamily="34" charset="0"/>
              </a:rPr>
              <a:t>thiệu</a:t>
            </a:r>
            <a:r>
              <a:rPr lang="en-ZA" sz="3600">
                <a:solidFill>
                  <a:srgbClr val="004D86"/>
                </a:solidFill>
                <a:latin typeface="Segoe UI" pitchFamily="34" charset="0"/>
                <a:ea typeface="Segoe UI" pitchFamily="34" charset="0"/>
                <a:cs typeface="Segoe UI" pitchFamily="34" charset="0"/>
              </a:rPr>
              <a:t> chung</a:t>
            </a:r>
          </a:p>
        </p:txBody>
      </p:sp>
      <p:sp>
        <p:nvSpPr>
          <p:cNvPr id="12" name="TextBox 11"/>
          <p:cNvSpPr txBox="1"/>
          <p:nvPr/>
        </p:nvSpPr>
        <p:spPr>
          <a:xfrm>
            <a:off x="980902" y="2087151"/>
            <a:ext cx="5115098" cy="3442792"/>
          </a:xfrm>
          <a:prstGeom prst="rect">
            <a:avLst/>
          </a:prstGeom>
          <a:noFill/>
        </p:spPr>
        <p:txBody>
          <a:bodyPr wrap="square" lIns="0" tIns="0" rIns="0" bIns="0" rtlCol="0">
            <a:noAutofit/>
          </a:bodyPr>
          <a:lstStyle/>
          <a:p>
            <a:pPr marL="285750" indent="-285750" algn="just">
              <a:buFont typeface="Arial" pitchFamily="34" charset="0"/>
              <a:buChar char="•"/>
            </a:pPr>
            <a:r>
              <a:rPr lang="vi-VN"/>
              <a:t>Chiếc máy Enigma đầu tiên do kỹ sư Đức Arthur Scherbius</a:t>
            </a:r>
            <a:r>
              <a:rPr lang="en-US"/>
              <a:t> </a:t>
            </a:r>
            <a:r>
              <a:rPr lang="en-US" err="1"/>
              <a:t>chế</a:t>
            </a:r>
            <a:r>
              <a:rPr lang="en-US"/>
              <a:t> </a:t>
            </a:r>
            <a:r>
              <a:rPr lang="en-US" err="1"/>
              <a:t>tạo</a:t>
            </a:r>
            <a:r>
              <a:rPr lang="en-US"/>
              <a:t>.</a:t>
            </a:r>
          </a:p>
          <a:p>
            <a:pPr marL="285750" indent="-285750" algn="just">
              <a:buFont typeface="Arial" pitchFamily="34" charset="0"/>
              <a:buChar char="•"/>
            </a:pPr>
            <a:r>
              <a:rPr lang="vi-VN"/>
              <a:t>Máy được thiết kế dùng bảo mật các thông tin trao đổi </a:t>
            </a:r>
            <a:r>
              <a:rPr lang="en-US" err="1"/>
              <a:t>giữa</a:t>
            </a:r>
            <a:r>
              <a:rPr lang="en-US"/>
              <a:t> </a:t>
            </a:r>
            <a:r>
              <a:rPr lang="en-US" err="1"/>
              <a:t>các</a:t>
            </a:r>
            <a:r>
              <a:rPr lang="en-US"/>
              <a:t> </a:t>
            </a:r>
            <a:r>
              <a:rPr lang="en-US" err="1"/>
              <a:t>hãng</a:t>
            </a:r>
            <a:r>
              <a:rPr lang="en-US"/>
              <a:t> </a:t>
            </a:r>
            <a:r>
              <a:rPr lang="en-US" err="1"/>
              <a:t>lớn</a:t>
            </a:r>
            <a:r>
              <a:rPr lang="en-US"/>
              <a:t>.</a:t>
            </a:r>
          </a:p>
          <a:p>
            <a:pPr marL="285750" indent="-285750" algn="just">
              <a:buFont typeface="Arial" pitchFamily="34" charset="0"/>
              <a:buChar char="•"/>
            </a:pPr>
            <a:r>
              <a:rPr lang="en-US" err="1"/>
              <a:t>Quân</a:t>
            </a:r>
            <a:r>
              <a:rPr lang="en-US"/>
              <a:t> </a:t>
            </a:r>
            <a:r>
              <a:rPr lang="en-US" err="1"/>
              <a:t>đội</a:t>
            </a:r>
            <a:r>
              <a:rPr lang="en-US"/>
              <a:t> </a:t>
            </a:r>
            <a:r>
              <a:rPr lang="en-US" err="1"/>
              <a:t>Đức</a:t>
            </a:r>
            <a:r>
              <a:rPr lang="en-US"/>
              <a:t> </a:t>
            </a:r>
            <a:r>
              <a:rPr lang="en-US" err="1"/>
              <a:t>quyết</a:t>
            </a:r>
            <a:r>
              <a:rPr lang="en-US"/>
              <a:t> </a:t>
            </a:r>
            <a:r>
              <a:rPr lang="en-US" err="1"/>
              <a:t>định</a:t>
            </a:r>
            <a:r>
              <a:rPr lang="en-US"/>
              <a:t> đ</a:t>
            </a:r>
            <a:r>
              <a:rPr lang="vi-VN"/>
              <a:t>ư</a:t>
            </a:r>
            <a:r>
              <a:rPr lang="en-US"/>
              <a:t>a </a:t>
            </a:r>
            <a:r>
              <a:rPr lang="en-US" err="1"/>
              <a:t>máy</a:t>
            </a:r>
            <a:r>
              <a:rPr lang="en-US"/>
              <a:t> Enigma </a:t>
            </a:r>
            <a:r>
              <a:rPr lang="en-US" err="1"/>
              <a:t>vào</a:t>
            </a:r>
            <a:r>
              <a:rPr lang="en-US"/>
              <a:t> </a:t>
            </a:r>
            <a:r>
              <a:rPr lang="en-US" err="1"/>
              <a:t>sử</a:t>
            </a:r>
            <a:r>
              <a:rPr lang="en-US"/>
              <a:t> </a:t>
            </a:r>
            <a:r>
              <a:rPr lang="en-US" err="1"/>
              <a:t>dụng</a:t>
            </a:r>
            <a:r>
              <a:rPr lang="en-US"/>
              <a:t> </a:t>
            </a:r>
            <a:r>
              <a:rPr lang="en-US" err="1"/>
              <a:t>mã</a:t>
            </a:r>
            <a:r>
              <a:rPr lang="en-US"/>
              <a:t> </a:t>
            </a:r>
            <a:r>
              <a:rPr lang="en-US" err="1"/>
              <a:t>hóa</a:t>
            </a:r>
            <a:r>
              <a:rPr lang="en-US"/>
              <a:t> </a:t>
            </a:r>
            <a:r>
              <a:rPr lang="en-US" err="1"/>
              <a:t>thông</a:t>
            </a:r>
            <a:r>
              <a:rPr lang="en-US"/>
              <a:t> tin.</a:t>
            </a:r>
          </a:p>
          <a:p>
            <a:pPr marL="285750" indent="-285750" algn="just">
              <a:buFont typeface="Arial" pitchFamily="34" charset="0"/>
              <a:buChar char="•"/>
            </a:pPr>
            <a:r>
              <a:rPr lang="vi-VN"/>
              <a:t>Bảng mật mã Enigma cho đến trước thời điểm này vẫn được xem là tuyệt chiêu của quân Đức Quốc xã. </a:t>
            </a:r>
            <a:endParaRPr lang="en-US"/>
          </a:p>
          <a:p>
            <a:pPr marL="285750" indent="-285750" algn="just">
              <a:buFont typeface="Arial" pitchFamily="34" charset="0"/>
              <a:buChar char="•"/>
            </a:pPr>
            <a:r>
              <a:rPr lang="vi-VN"/>
              <a:t>Hitler ca ngợi Enigma là “mật mã số 1 thế giới đến thần thánh c</a:t>
            </a:r>
            <a:r>
              <a:rPr lang="en-US"/>
              <a:t>ũ</a:t>
            </a:r>
            <a:r>
              <a:rPr lang="vi-VN"/>
              <a:t>ng không giải nổi”.</a:t>
            </a:r>
            <a:endParaRPr lang="en-US"/>
          </a:p>
          <a:p>
            <a:pPr marL="285750" indent="-285750" algn="just">
              <a:buFont typeface="Arial" pitchFamily="34" charset="0"/>
              <a:buChar char="•"/>
            </a:pPr>
            <a:r>
              <a:rPr lang="en-US"/>
              <a:t>G</a:t>
            </a:r>
            <a:r>
              <a:rPr lang="vi-VN"/>
              <a:t>ần 100.000 máy Enigma đã được chế tạo trong suốt cuộc chiến</a:t>
            </a:r>
            <a:r>
              <a:rPr lang="en-US"/>
              <a:t>.</a:t>
            </a:r>
          </a:p>
          <a:p>
            <a:pPr marL="285750" indent="-285750" algn="just">
              <a:buFont typeface="Arial" pitchFamily="34" charset="0"/>
              <a:buChar char="•"/>
            </a:pPr>
            <a:endParaRPr lang="en-US">
              <a:solidFill>
                <a:schemeClr val="tx1">
                  <a:lumMod val="75000"/>
                  <a:lumOff val="25000"/>
                </a:schemeClr>
              </a:solidFill>
            </a:endParaRPr>
          </a:p>
        </p:txBody>
      </p:sp>
      <p:grpSp>
        <p:nvGrpSpPr>
          <p:cNvPr id="2" name="Group 1"/>
          <p:cNvGrpSpPr/>
          <p:nvPr/>
        </p:nvGrpSpPr>
        <p:grpSpPr>
          <a:xfrm>
            <a:off x="6652402" y="1992281"/>
            <a:ext cx="5275967" cy="3913790"/>
            <a:chOff x="6490032" y="1916081"/>
            <a:chExt cx="5275967" cy="3913790"/>
          </a:xfrm>
        </p:grpSpPr>
        <p:pic>
          <p:nvPicPr>
            <p:cNvPr id="1026" name="Picture 2" descr="Káº¿t quáº£ hÃ¬nh áº£nh cho Arthur Scherbius en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32" y="1916081"/>
              <a:ext cx="5275967" cy="34427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90033" y="5453743"/>
              <a:ext cx="5275966" cy="376128"/>
            </a:xfrm>
            <a:prstGeom prst="rect">
              <a:avLst/>
            </a:prstGeom>
            <a:noFill/>
          </p:spPr>
          <p:txBody>
            <a:bodyPr wrap="square" lIns="0" tIns="0" rIns="0" bIns="0" rtlCol="0">
              <a:noAutofit/>
            </a:bodyPr>
            <a:lstStyle/>
            <a:p>
              <a:pPr algn="ctr"/>
              <a:r>
                <a:rPr lang="en-US" sz="1600">
                  <a:solidFill>
                    <a:schemeClr val="tx1">
                      <a:lumMod val="75000"/>
                      <a:lumOff val="25000"/>
                    </a:schemeClr>
                  </a:solidFill>
                  <a:latin typeface="+mn-lt"/>
                </a:rPr>
                <a:t>Enigma A</a:t>
              </a:r>
            </a:p>
          </p:txBody>
        </p:sp>
      </p:grpSp>
      <p:sp>
        <p:nvSpPr>
          <p:cNvPr id="8"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8</a:t>
            </a:fld>
            <a:endParaRPr lang="en-ZA"/>
          </a:p>
        </p:txBody>
      </p:sp>
      <p:grpSp>
        <p:nvGrpSpPr>
          <p:cNvPr id="10" name="Group 9"/>
          <p:cNvGrpSpPr/>
          <p:nvPr/>
        </p:nvGrpSpPr>
        <p:grpSpPr>
          <a:xfrm>
            <a:off x="8330519" y="6010247"/>
            <a:ext cx="2962275" cy="609600"/>
            <a:chOff x="8330519" y="6010247"/>
            <a:chExt cx="2962275" cy="609600"/>
          </a:xfrm>
        </p:grpSpPr>
        <p:pic>
          <p:nvPicPr>
            <p:cNvPr id="11" name="Picture 10"/>
            <p:cNvPicPr>
              <a:picLocks noChangeAspect="1"/>
            </p:cNvPicPr>
            <p:nvPr/>
          </p:nvPicPr>
          <p:blipFill>
            <a:blip r:embed="rId4"/>
            <a:stretch>
              <a:fillRect/>
            </a:stretch>
          </p:blipFill>
          <p:spPr>
            <a:xfrm>
              <a:off x="8330519" y="6010247"/>
              <a:ext cx="2962275" cy="609600"/>
            </a:xfrm>
            <a:prstGeom prst="rect">
              <a:avLst/>
            </a:prstGeom>
          </p:spPr>
        </p:pic>
        <p:sp>
          <p:nvSpPr>
            <p:cNvPr id="14" name="TextBox 13"/>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 calcmode="lin" valueType="num">
                                      <p:cBhvr additive="base">
                                        <p:cTn id="7" dur="500"/>
                                        <p:tgtEl>
                                          <p:spTgt spid="12">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
          <p:cNvSpPr>
            <a:spLocks noGrp="1"/>
          </p:cNvSpPr>
          <p:nvPr>
            <p:ph type="sldNum" sz="quarter" idx="11"/>
          </p:nvPr>
        </p:nvSpPr>
        <p:spPr>
          <a:xfrm>
            <a:off x="11496369" y="6155190"/>
            <a:ext cx="432000" cy="432000"/>
          </a:xfrm>
        </p:spPr>
        <p:txBody>
          <a:bodyPr/>
          <a:lstStyle/>
          <a:p>
            <a:fld id="{19B51A1E-902D-48AF-9020-955120F399B6}" type="slidenum">
              <a:rPr lang="en-ZA" smtClean="0"/>
              <a:t>9</a:t>
            </a:fld>
            <a:endParaRPr lang="en-ZA"/>
          </a:p>
        </p:txBody>
      </p:sp>
      <p:sp>
        <p:nvSpPr>
          <p:cNvPr id="44" name="Title 1"/>
          <p:cNvSpPr txBox="1"/>
          <p:nvPr/>
        </p:nvSpPr>
        <p:spPr>
          <a:xfrm>
            <a:off x="484669" y="702810"/>
            <a:ext cx="1122266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ZA" sz="3600">
                <a:solidFill>
                  <a:srgbClr val="004D86"/>
                </a:solidFill>
                <a:latin typeface="Segoe UI" pitchFamily="34" charset="0"/>
                <a:ea typeface="Segoe UI" pitchFamily="34" charset="0"/>
                <a:cs typeface="Segoe UI" pitchFamily="34" charset="0"/>
              </a:rPr>
              <a:t>Xuất hiện trong văn hóa đại chúng</a:t>
            </a:r>
          </a:p>
        </p:txBody>
      </p:sp>
      <p:sp>
        <p:nvSpPr>
          <p:cNvPr id="45" name="TextBox 44"/>
          <p:cNvSpPr txBox="1"/>
          <p:nvPr/>
        </p:nvSpPr>
        <p:spPr>
          <a:xfrm>
            <a:off x="1029887" y="2325168"/>
            <a:ext cx="5599513" cy="879888"/>
          </a:xfrm>
          <a:prstGeom prst="rect">
            <a:avLst/>
          </a:prstGeom>
          <a:noFill/>
        </p:spPr>
        <p:txBody>
          <a:bodyPr wrap="square" lIns="0" tIns="0" rIns="0" bIns="0" rtlCol="0">
            <a:noAutofit/>
          </a:bodyPr>
          <a:lstStyle/>
          <a:p>
            <a:pPr marL="285750" indent="-285750">
              <a:buFont typeface="Arial" pitchFamily="34" charset="0"/>
              <a:buChar char="•"/>
            </a:pPr>
            <a:r>
              <a:rPr lang="en-US" sz="2000">
                <a:solidFill>
                  <a:schemeClr val="tx1">
                    <a:lumMod val="75000"/>
                    <a:lumOff val="25000"/>
                  </a:schemeClr>
                </a:solidFill>
              </a:rPr>
              <a:t>Cuộc sống và cái chết của Alan Turing (2012) tại American Lyric Theater.</a:t>
            </a:r>
          </a:p>
          <a:p>
            <a:pPr marL="285750" indent="-285750">
              <a:buFont typeface="Arial" pitchFamily="34" charset="0"/>
              <a:buChar char="•"/>
            </a:pPr>
            <a:endParaRPr lang="en-US" sz="2000">
              <a:solidFill>
                <a:schemeClr val="tx1">
                  <a:lumMod val="75000"/>
                  <a:lumOff val="25000"/>
                </a:schemeClr>
              </a:solidFill>
            </a:endParaRPr>
          </a:p>
        </p:txBody>
      </p:sp>
      <p:sp>
        <p:nvSpPr>
          <p:cNvPr id="46" name="TextBox 45"/>
          <p:cNvSpPr txBox="1"/>
          <p:nvPr/>
        </p:nvSpPr>
        <p:spPr>
          <a:xfrm>
            <a:off x="739941" y="1507225"/>
            <a:ext cx="3947019" cy="555172"/>
          </a:xfrm>
          <a:prstGeom prst="rect">
            <a:avLst/>
          </a:prstGeom>
          <a:noFill/>
        </p:spPr>
        <p:txBody>
          <a:bodyPr wrap="square" lIns="0" tIns="0" rIns="0" bIns="0" rtlCol="0">
            <a:noAutofit/>
          </a:bodyPr>
          <a:lstStyle/>
          <a:p>
            <a:pPr algn="l"/>
            <a:r>
              <a:rPr lang="en-US" sz="2400">
                <a:solidFill>
                  <a:schemeClr val="tx1">
                    <a:lumMod val="75000"/>
                    <a:lumOff val="25000"/>
                  </a:schemeClr>
                </a:solidFill>
                <a:latin typeface="Segoe UI Semibold" pitchFamily="34" charset="0"/>
              </a:rPr>
              <a:t>Sân khấu</a:t>
            </a:r>
            <a:endParaRPr lang="en-US" sz="2400" dirty="0">
              <a:solidFill>
                <a:schemeClr val="tx1">
                  <a:lumMod val="75000"/>
                  <a:lumOff val="25000"/>
                </a:schemeClr>
              </a:solidFill>
              <a:latin typeface="Segoe UI Semibold" pitchFamily="34" charset="0"/>
            </a:endParaRPr>
          </a:p>
        </p:txBody>
      </p:sp>
      <p:pic>
        <p:nvPicPr>
          <p:cNvPr id="47" name="Picture 4" descr="http://www.qonstage.com/2017/01/alan/5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480" y="1887637"/>
            <a:ext cx="5276850" cy="3514725"/>
          </a:xfrm>
          <a:prstGeom prst="rect">
            <a:avLst/>
          </a:prstGeom>
          <a:noFill/>
          <a:extLst>
            <a:ext uri="{909E8E84-426E-40DD-AFC4-6F175D3DCCD1}">
              <a14:hiddenFill xmlns:a14="http://schemas.microsoft.com/office/drawing/2010/main">
                <a:solidFill>
                  <a:srgbClr val="FFFFFF"/>
                </a:solidFill>
              </a14:hiddenFill>
            </a:ext>
          </a:extLst>
        </p:spPr>
      </p:pic>
      <p:sp>
        <p:nvSpPr>
          <p:cNvPr id="48" name="Slide Number Placeholder 4"/>
          <p:cNvSpPr txBox="1"/>
          <p:nvPr/>
        </p:nvSpPr>
        <p:spPr>
          <a:xfrm>
            <a:off x="11496369" y="6155190"/>
            <a:ext cx="432000" cy="432000"/>
          </a:xfrm>
          <a:prstGeom prst="ellipse">
            <a:avLst/>
          </a:prstGeom>
          <a:noFill/>
          <a:ln w="3175">
            <a:solidFill>
              <a:schemeClr val="accent1"/>
            </a:solidFill>
          </a:ln>
        </p:spPr>
        <p:txBody>
          <a:bodyPr vert="horz" lIns="0" tIns="0" rIns="0" bIns="0" rtlCol="0" anchor="ctr"/>
          <a:lstStyle>
            <a:defPPr>
              <a:defRPr lang="en-US"/>
            </a:defPPr>
            <a:lvl1pPr marL="0" algn="ctr" defTabSz="914400" rtl="0" eaLnBrk="1" latinLnBrk="0" hangingPunct="1">
              <a:defRPr sz="1200" b="1" i="1"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t>9</a:t>
            </a:fld>
            <a:endParaRPr lang="en-ZA"/>
          </a:p>
        </p:txBody>
      </p:sp>
      <p:grpSp>
        <p:nvGrpSpPr>
          <p:cNvPr id="49" name="Group 48"/>
          <p:cNvGrpSpPr/>
          <p:nvPr/>
        </p:nvGrpSpPr>
        <p:grpSpPr>
          <a:xfrm>
            <a:off x="8330519" y="6010247"/>
            <a:ext cx="2962275" cy="609600"/>
            <a:chOff x="8330519" y="6010247"/>
            <a:chExt cx="2962275" cy="609600"/>
          </a:xfrm>
        </p:grpSpPr>
        <p:pic>
          <p:nvPicPr>
            <p:cNvPr id="50" name="Picture 49"/>
            <p:cNvPicPr>
              <a:picLocks noChangeAspect="1"/>
            </p:cNvPicPr>
            <p:nvPr/>
          </p:nvPicPr>
          <p:blipFill>
            <a:blip r:embed="rId4"/>
            <a:stretch>
              <a:fillRect/>
            </a:stretch>
          </p:blipFill>
          <p:spPr>
            <a:xfrm>
              <a:off x="8330519" y="6010247"/>
              <a:ext cx="2962275" cy="609600"/>
            </a:xfrm>
            <a:prstGeom prst="rect">
              <a:avLst/>
            </a:prstGeom>
          </p:spPr>
        </p:pic>
        <p:sp>
          <p:nvSpPr>
            <p:cNvPr id="51" name="TextBox 50"/>
            <p:cNvSpPr txBox="1"/>
            <p:nvPr/>
          </p:nvSpPr>
          <p:spPr>
            <a:xfrm>
              <a:off x="10334171" y="6266063"/>
              <a:ext cx="853168" cy="272143"/>
            </a:xfrm>
            <a:prstGeom prst="rect">
              <a:avLst/>
            </a:prstGeom>
            <a:noFill/>
          </p:spPr>
          <p:txBody>
            <a:bodyPr wrap="square" lIns="0" tIns="0" rIns="0" bIns="0" rtlCol="0">
              <a:noAutofit/>
            </a:bodyPr>
            <a:lstStyle/>
            <a:p>
              <a:pPr algn="r"/>
              <a:r>
                <a:rPr lang="en-US" sz="1400">
                  <a:solidFill>
                    <a:schemeClr val="accent2">
                      <a:lumMod val="50000"/>
                    </a:schemeClr>
                  </a:solidFill>
                  <a:latin typeface="Segoe UI Semibold" pitchFamily="34" charset="0"/>
                  <a:cs typeface="Arial" pitchFamily="34" charset="0"/>
                </a:rPr>
                <a:t>ĐỀ TÀI 33</a:t>
              </a:r>
            </a:p>
          </p:txBody>
        </p:sp>
      </p:grpSp>
    </p:spTree>
  </p:cSld>
  <p:clrMapOvr>
    <a:masterClrMapping/>
  </p:clrMapOvr>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Green pitch deck</Template>
  <TotalTime>0</TotalTime>
  <Words>3472</Words>
  <Application>Microsoft Office PowerPoint</Application>
  <PresentationFormat>Widescreen</PresentationFormat>
  <Paragraphs>341</Paragraphs>
  <Slides>39</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Rockwell</vt:lpstr>
      <vt:lpstr>Cambria Math</vt:lpstr>
      <vt:lpstr>Segoe UI</vt:lpstr>
      <vt:lpstr>Segoe UI Semibold</vt:lpstr>
      <vt:lpstr>Arial</vt:lpstr>
      <vt:lpstr>Calibri</vt:lpstr>
      <vt:lpstr>Segoe UI Light</vt:lpstr>
      <vt:lpstr>Times New Roman</vt:lpstr>
      <vt:lpstr>Calibri Light</vt:lpstr>
      <vt:lpstr>Arial,Sans-Serif</vt:lpstr>
      <vt:lpstr>Office Theme</vt:lpstr>
      <vt:lpstr>1_office theme</vt:lpstr>
      <vt:lpstr>Thành viên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Quá trình giải mã Engima</vt:lpstr>
      <vt:lpstr>Nhóm giải mã Enigma đầu tiên</vt:lpstr>
      <vt:lpstr>Thiên tài Marian Rejewski đã giải mã thành công máy Enigma từ toán xác suất</vt:lpstr>
      <vt:lpstr>Người Đức cải tiến Enigma</vt:lpstr>
      <vt:lpstr>Balan bị xâm lược. Sự hợp tác đi tới tương lai:"Turing Bombe"</vt:lpstr>
      <vt:lpstr>PowerPoint Presentation</vt:lpstr>
      <vt:lpstr>GÓT CHÂN ASIN LỘ DIỆN -CHÌA KHOÁ M</vt:lpstr>
      <vt:lpstr>Mĩ tham chiến cuộc giải mã đã chấm dứt chiến tranh</vt:lpstr>
      <vt:lpstr>Quy mô cuộc chiến giải mã</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NMĐT 181</dc:title>
  <dc:creator/>
  <cp:lastModifiedBy/>
  <cp:revision>2</cp:revision>
  <dcterms:created xsi:type="dcterms:W3CDTF">2018-12-01T11:59:00Z</dcterms:created>
  <dcterms:modified xsi:type="dcterms:W3CDTF">2018-12-03T15:31:10Z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KSOProductBuildVer">
    <vt:lpwstr>1033-10.1.0.5644</vt:lpwstr>
  </property>
</Properties>
</file>